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Lst>
  <p:notesMasterIdLst>
    <p:notesMasterId r:id="rId9"/>
  </p:notesMasterIdLst>
  <p:sldSz cx="14630400" cy="10972800"/>
  <p:notesSz cx="10972800" cy="14630400"/>
  <p:embeddedFontLst>
    <p:embeddedFont>
      <p:font typeface="Barlow"/>
      <p:regular r:id="rId14"/>
    </p:embeddedFont>
    <p:embeddedFont>
      <p:font typeface="Barlow"/>
      <p:regular r:id="rId15"/>
    </p:embeddedFont>
    <p:embeddedFont>
      <p:font typeface="Barlow"/>
      <p:regular r:id="rId16"/>
    </p:embeddedFont>
    <p:embeddedFont>
      <p:font typeface="Barlow"/>
      <p:regular r:id="rId17"/>
    </p:embeddedFont>
    <p:embeddedFont>
      <p:font typeface="Montserrat"/>
      <p:regular r:id="rId18"/>
    </p:embeddedFont>
    <p:embeddedFont>
      <p:font typeface="Montserrat"/>
      <p:regular r:id="rId19"/>
    </p:embeddedFont>
    <p:embeddedFont>
      <p:font typeface="Montserrat"/>
      <p:regular r:id="rId20"/>
    </p:embeddedFont>
    <p:embeddedFont>
      <p:font typeface="Montserrat"/>
      <p:regular r:id="rId21"/>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notesMaster" Target="notesMasters/notesMaster1.xml"/><Relationship Id="rId10" Type="http://schemas.openxmlformats.org/officeDocument/2006/relationships/presProps" Target="presProps.xml"/><Relationship Id="rId11" Type="http://schemas.openxmlformats.org/officeDocument/2006/relationships/viewProps" Target="viewProps.xml"/><Relationship Id="rId12" Type="http://schemas.openxmlformats.org/officeDocument/2006/relationships/theme" Target="theme/theme1.xml"/><Relationship Id="rId13" Type="http://schemas.openxmlformats.org/officeDocument/2006/relationships/tableStyles" Target="tableStyles.xml"/><Relationship Id="rId14" Type="http://schemas.openxmlformats.org/officeDocument/2006/relationships/font" Target="fonts/font1.fntdata"/><Relationship Id="rId15" Type="http://schemas.openxmlformats.org/officeDocument/2006/relationships/font" Target="fonts/font2.fntdata"/><Relationship Id="rId16" Type="http://schemas.openxmlformats.org/officeDocument/2006/relationships/font" Target="fonts/font3.fntdata"/><Relationship Id="rId17" Type="http://schemas.openxmlformats.org/officeDocument/2006/relationships/font" Target="fonts/font4.fntdata"/><Relationship Id="rId18" Type="http://schemas.openxmlformats.org/officeDocument/2006/relationships/font" Target="fonts/font5.fntdata"/><Relationship Id="rId19" Type="http://schemas.openxmlformats.org/officeDocument/2006/relationships/font" Target="fonts/font6.fntdata"/><Relationship Id="rId20" Type="http://schemas.openxmlformats.org/officeDocument/2006/relationships/font" Target="fonts/font7.fntdata"/><Relationship Id="rId21"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10972800"/>
          </a:xfrm>
          <a:prstGeom prst="rect">
            <a:avLst/>
          </a:prstGeom>
          <a:solidFill>
            <a:srgbClr val="282C32"/>
          </a:solidFill>
          <a:ln/>
        </p:spPr>
      </p:sp>
      <p:sp>
        <p:nvSpPr>
          <p:cNvPr id="3" name="Shape 1"/>
          <p:cNvSpPr/>
          <p:nvPr/>
        </p:nvSpPr>
        <p:spPr>
          <a:xfrm>
            <a:off x="0" y="0"/>
            <a:ext cx="14630400" cy="10972800"/>
          </a:xfrm>
          <a:prstGeom prst="rect">
            <a:avLst/>
          </a:prstGeom>
          <a:solidFill>
            <a:srgbClr val="282C32"/>
          </a:solidFill>
          <a:ln/>
        </p:spPr>
      </p:sp>
      <p:pic>
        <p:nvPicPr>
          <p:cNvPr id="4" name="Image 0" descr="preencoded.png">
            <a:hlinkClick r:id="rId2" tooltip=""/>
          </p:cNvPr>
          <p:cNvPicPr>
            <a:picLocks noChangeAspect="1"/>
          </p:cNvPicPr>
          <p:nvPr/>
        </p:nvPicPr>
        <p:blipFill>
          <a:blip r:embed="rId1"/>
          <a:stretch>
            <a:fillRect/>
          </a:stretch>
        </p:blipFill>
        <p:spPr>
          <a:xfrm>
            <a:off x="12839215" y="104927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10972800"/>
          </a:xfrm>
          <a:prstGeom prst="rect">
            <a:avLst/>
          </a:prstGeom>
          <a:solidFill>
            <a:srgbClr val="282C32"/>
          </a:solidFill>
          <a:ln/>
        </p:spPr>
      </p:sp>
      <p:sp>
        <p:nvSpPr>
          <p:cNvPr id="3" name="Shape 1"/>
          <p:cNvSpPr/>
          <p:nvPr/>
        </p:nvSpPr>
        <p:spPr>
          <a:xfrm>
            <a:off x="0" y="0"/>
            <a:ext cx="14630400" cy="10972800"/>
          </a:xfrm>
          <a:prstGeom prst="rect">
            <a:avLst/>
          </a:prstGeom>
          <a:solidFill>
            <a:srgbClr val="282C32"/>
          </a:solidFill>
          <a:ln/>
        </p:spPr>
      </p:sp>
      <p:pic>
        <p:nvPicPr>
          <p:cNvPr id="4" name="Image 0" descr="preencoded.png">
            <a:hlinkClick r:id="rId2" tooltip=""/>
          </p:cNvPr>
          <p:cNvPicPr>
            <a:picLocks noChangeAspect="1"/>
          </p:cNvPicPr>
          <p:nvPr/>
        </p:nvPicPr>
        <p:blipFill>
          <a:blip r:embed="rId1"/>
          <a:stretch>
            <a:fillRect/>
          </a:stretch>
        </p:blipFill>
        <p:spPr>
          <a:xfrm>
            <a:off x="12839215" y="104927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10972800"/>
          </a:xfrm>
          <a:prstGeom prst="rect">
            <a:avLst/>
          </a:prstGeom>
          <a:solidFill>
            <a:srgbClr val="282C32"/>
          </a:solidFill>
          <a:ln/>
        </p:spPr>
      </p:sp>
      <p:sp>
        <p:nvSpPr>
          <p:cNvPr id="3" name="Shape 1"/>
          <p:cNvSpPr/>
          <p:nvPr/>
        </p:nvSpPr>
        <p:spPr>
          <a:xfrm>
            <a:off x="0" y="0"/>
            <a:ext cx="14630400" cy="10972800"/>
          </a:xfrm>
          <a:prstGeom prst="rect">
            <a:avLst/>
          </a:prstGeom>
          <a:solidFill>
            <a:srgbClr val="282C32"/>
          </a:solidFill>
          <a:ln/>
        </p:spPr>
      </p:sp>
      <p:pic>
        <p:nvPicPr>
          <p:cNvPr id="4" name="Image 0" descr="preencoded.png">
            <a:hlinkClick r:id="rId2" tooltip=""/>
          </p:cNvPr>
          <p:cNvPicPr>
            <a:picLocks noChangeAspect="1"/>
          </p:cNvPicPr>
          <p:nvPr/>
        </p:nvPicPr>
        <p:blipFill>
          <a:blip r:embed="rId1"/>
          <a:stretch>
            <a:fillRect/>
          </a:stretch>
        </p:blipFill>
        <p:spPr>
          <a:xfrm>
            <a:off x="12839215" y="104927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10972800"/>
          </a:xfrm>
          <a:prstGeom prst="rect">
            <a:avLst/>
          </a:prstGeom>
          <a:solidFill>
            <a:srgbClr val="282C32"/>
          </a:solidFill>
          <a:ln/>
        </p:spPr>
      </p:sp>
      <p:sp>
        <p:nvSpPr>
          <p:cNvPr id="3" name="Shape 1"/>
          <p:cNvSpPr/>
          <p:nvPr/>
        </p:nvSpPr>
        <p:spPr>
          <a:xfrm>
            <a:off x="0" y="0"/>
            <a:ext cx="14630400" cy="10972800"/>
          </a:xfrm>
          <a:prstGeom prst="rect">
            <a:avLst/>
          </a:prstGeom>
          <a:solidFill>
            <a:srgbClr val="282C32"/>
          </a:solidFill>
          <a:ln/>
        </p:spPr>
      </p:sp>
      <p:pic>
        <p:nvPicPr>
          <p:cNvPr id="4" name="Image 0" descr="preencoded.png">
            <a:hlinkClick r:id="rId2" tooltip=""/>
          </p:cNvPr>
          <p:cNvPicPr>
            <a:picLocks noChangeAspect="1"/>
          </p:cNvPicPr>
          <p:nvPr/>
        </p:nvPicPr>
        <p:blipFill>
          <a:blip r:embed="rId1"/>
          <a:stretch>
            <a:fillRect/>
          </a:stretch>
        </p:blipFill>
        <p:spPr>
          <a:xfrm>
            <a:off x="12839215" y="104927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10972800"/>
          </a:xfrm>
          <a:prstGeom prst="rect">
            <a:avLst/>
          </a:prstGeom>
          <a:solidFill>
            <a:srgbClr val="282C32"/>
          </a:solidFill>
          <a:ln/>
        </p:spPr>
      </p:sp>
      <p:sp>
        <p:nvSpPr>
          <p:cNvPr id="3" name="Shape 1"/>
          <p:cNvSpPr/>
          <p:nvPr/>
        </p:nvSpPr>
        <p:spPr>
          <a:xfrm>
            <a:off x="0" y="0"/>
            <a:ext cx="14630400" cy="10972800"/>
          </a:xfrm>
          <a:prstGeom prst="rect">
            <a:avLst/>
          </a:prstGeom>
          <a:solidFill>
            <a:srgbClr val="282C32"/>
          </a:solidFill>
          <a:ln/>
        </p:spPr>
      </p:sp>
      <p:pic>
        <p:nvPicPr>
          <p:cNvPr id="4" name="Image 0" descr="preencoded.png">
            <a:hlinkClick r:id="rId2" tooltip=""/>
          </p:cNvPr>
          <p:cNvPicPr>
            <a:picLocks noChangeAspect="1"/>
          </p:cNvPicPr>
          <p:nvPr/>
        </p:nvPicPr>
        <p:blipFill>
          <a:blip r:embed="rId1"/>
          <a:stretch>
            <a:fillRect/>
          </a:stretch>
        </p:blipFill>
        <p:spPr>
          <a:xfrm>
            <a:off x="12839215" y="104927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10972800"/>
          </a:xfrm>
          <a:prstGeom prst="rect">
            <a:avLst/>
          </a:prstGeom>
          <a:solidFill>
            <a:srgbClr val="282C32"/>
          </a:solidFill>
          <a:ln/>
        </p:spPr>
      </p:sp>
      <p:sp>
        <p:nvSpPr>
          <p:cNvPr id="3" name="Shape 1"/>
          <p:cNvSpPr/>
          <p:nvPr/>
        </p:nvSpPr>
        <p:spPr>
          <a:xfrm>
            <a:off x="0" y="0"/>
            <a:ext cx="14630400" cy="10972800"/>
          </a:xfrm>
          <a:prstGeom prst="rect">
            <a:avLst/>
          </a:prstGeom>
          <a:solidFill>
            <a:srgbClr val="282C32"/>
          </a:solidFill>
          <a:ln/>
        </p:spPr>
      </p:sp>
      <p:pic>
        <p:nvPicPr>
          <p:cNvPr id="4" name="Image 0" descr="preencoded.png">
            <a:hlinkClick r:id="rId2" tooltip=""/>
          </p:cNvPr>
          <p:cNvPicPr>
            <a:picLocks noChangeAspect="1"/>
          </p:cNvPicPr>
          <p:nvPr/>
        </p:nvPicPr>
        <p:blipFill>
          <a:blip r:embed="rId1"/>
          <a:stretch>
            <a:fillRect/>
          </a:stretch>
        </p:blipFill>
        <p:spPr>
          <a:xfrm>
            <a:off x="12839215" y="104927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10972800"/>
          </a:xfrm>
          <a:prstGeom prst="rect">
            <a:avLst/>
          </a:prstGeom>
          <a:solidFill>
            <a:srgbClr val="282C32"/>
          </a:solidFill>
          <a:ln/>
        </p:spPr>
      </p:sp>
      <p:sp>
        <p:nvSpPr>
          <p:cNvPr id="3" name="Shape 1"/>
          <p:cNvSpPr/>
          <p:nvPr/>
        </p:nvSpPr>
        <p:spPr>
          <a:xfrm>
            <a:off x="0" y="0"/>
            <a:ext cx="14630400" cy="10972800"/>
          </a:xfrm>
          <a:prstGeom prst="rect">
            <a:avLst/>
          </a:prstGeom>
          <a:solidFill>
            <a:srgbClr val="282C32"/>
          </a:solidFill>
          <a:ln/>
        </p:spPr>
      </p:sp>
      <p:pic>
        <p:nvPicPr>
          <p:cNvPr id="4" name="Image 0" descr="preencoded.png">
            <a:hlinkClick r:id="rId2" tooltip=""/>
          </p:cNvPr>
          <p:cNvPicPr>
            <a:picLocks noChangeAspect="1"/>
          </p:cNvPicPr>
          <p:nvPr/>
        </p:nvPicPr>
        <p:blipFill>
          <a:blip r:embed="rId1"/>
          <a:stretch>
            <a:fillRect/>
          </a:stretch>
        </p:blipFill>
        <p:spPr>
          <a:xfrm>
            <a:off x="12839215" y="104927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4.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5.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slideLayout" Target="../slideLayouts/slideLayout6.xml"/><Relationship Id="rId5"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slideLayout" Target="../slideLayouts/slideLayout7.xml"/><Relationship Id="rId5"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8.xml"/><Relationship Id="rId3"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10972800"/>
          </a:xfrm>
          <a:prstGeom prst="rect">
            <a:avLst/>
          </a:prstGeom>
        </p:spPr>
      </p:pic>
      <p:sp>
        <p:nvSpPr>
          <p:cNvPr id="3" name="Text 0"/>
          <p:cNvSpPr/>
          <p:nvPr/>
        </p:nvSpPr>
        <p:spPr>
          <a:xfrm>
            <a:off x="758309" y="521256"/>
            <a:ext cx="7627382" cy="1247061"/>
          </a:xfrm>
          <a:prstGeom prst="rect">
            <a:avLst/>
          </a:prstGeom>
          <a:noFill/>
          <a:ln/>
        </p:spPr>
        <p:txBody>
          <a:bodyPr wrap="square" lIns="0" tIns="0" rIns="0" bIns="0" rtlCol="0" anchor="t"/>
          <a:lstStyle/>
          <a:p>
            <a:pPr indent="0" marL="0">
              <a:lnSpc>
                <a:spcPts val="4900"/>
              </a:lnSpc>
              <a:buNone/>
            </a:pPr>
            <a:r>
              <a:rPr lang="en-US" sz="3900" b="1" dirty="0">
                <a:solidFill>
                  <a:srgbClr val="9998FF"/>
                </a:solidFill>
                <a:latin typeface="Barlow Bold" pitchFamily="34" charset="0"/>
                <a:ea typeface="Barlow Bold" pitchFamily="34" charset="-122"/>
                <a:cs typeface="Barlow Bold" pitchFamily="34" charset="-120"/>
              </a:rPr>
              <a:t>FinTech Startup Funding: Trends, Insights, and Recommendations</a:t>
            </a:r>
            <a:endParaRPr lang="en-US" sz="3900" dirty="0"/>
          </a:p>
        </p:txBody>
      </p:sp>
      <p:sp>
        <p:nvSpPr>
          <p:cNvPr id="4" name="Text 1"/>
          <p:cNvSpPr/>
          <p:nvPr/>
        </p:nvSpPr>
        <p:spPr>
          <a:xfrm>
            <a:off x="758309" y="2052637"/>
            <a:ext cx="7627382" cy="4988719"/>
          </a:xfrm>
          <a:prstGeom prst="rect">
            <a:avLst/>
          </a:prstGeom>
          <a:noFill/>
          <a:ln/>
        </p:spPr>
        <p:txBody>
          <a:bodyPr wrap="square" lIns="0" tIns="0" rIns="0" bIns="0" rtlCol="0" anchor="t"/>
          <a:lstStyle/>
          <a:p>
            <a:pPr indent="0" marL="0">
              <a:lnSpc>
                <a:spcPts val="3900"/>
              </a:lnSpc>
              <a:buNone/>
            </a:pPr>
            <a:r>
              <a:rPr lang="en-US" sz="3100" b="1" dirty="0">
                <a:solidFill>
                  <a:srgbClr val="9998FF"/>
                </a:solidFill>
                <a:latin typeface="Barlow Bold" pitchFamily="34" charset="0"/>
                <a:ea typeface="Barlow Bold" pitchFamily="34" charset="-122"/>
                <a:cs typeface="Barlow Bold" pitchFamily="34" charset="-120"/>
              </a:rPr>
              <a:t>This presentation examines key trends and insights into FinTech startup funding, providing strategic recommendations for both startups and investors. We will explore how funding patterns have evolved, identify key market segments, and highlight geographical variations in investment activity. Join us as we navigate the complex world of startup finance and uncover the crucial elements for success.</a:t>
            </a:r>
            <a:endParaRPr lang="en-US" sz="3100" dirty="0"/>
          </a:p>
        </p:txBody>
      </p:sp>
      <p:sp>
        <p:nvSpPr>
          <p:cNvPr id="5" name="Text 2"/>
          <p:cNvSpPr/>
          <p:nvPr/>
        </p:nvSpPr>
        <p:spPr>
          <a:xfrm>
            <a:off x="758309" y="7325677"/>
            <a:ext cx="7627382" cy="303252"/>
          </a:xfrm>
          <a:prstGeom prst="rect">
            <a:avLst/>
          </a:prstGeom>
          <a:noFill/>
          <a:ln/>
        </p:spPr>
        <p:txBody>
          <a:bodyPr wrap="none" lIns="0" tIns="0" rIns="0" bIns="0" rtlCol="0" anchor="t"/>
          <a:lstStyle/>
          <a:p>
            <a:pPr indent="0" marL="0">
              <a:lnSpc>
                <a:spcPts val="2350"/>
              </a:lnSpc>
              <a:buNone/>
            </a:pPr>
            <a:endParaRPr lang="en-US" sz="1450" dirty="0"/>
          </a:p>
        </p:txBody>
      </p:sp>
      <p:sp>
        <p:nvSpPr>
          <p:cNvPr id="6" name="Text 3"/>
          <p:cNvSpPr/>
          <p:nvPr/>
        </p:nvSpPr>
        <p:spPr>
          <a:xfrm>
            <a:off x="758309" y="7842171"/>
            <a:ext cx="7627382" cy="303252"/>
          </a:xfrm>
          <a:prstGeom prst="rect">
            <a:avLst/>
          </a:prstGeom>
          <a:noFill/>
          <a:ln/>
        </p:spPr>
        <p:txBody>
          <a:bodyPr wrap="none" lIns="0" tIns="0" rIns="0" bIns="0" rtlCol="0" anchor="t"/>
          <a:lstStyle/>
          <a:p>
            <a:pPr indent="0" marL="0">
              <a:lnSpc>
                <a:spcPts val="2350"/>
              </a:lnSpc>
              <a:buNone/>
            </a:pPr>
            <a:endParaRPr lang="en-US" sz="1450" dirty="0"/>
          </a:p>
        </p:txBody>
      </p:sp>
      <p:sp>
        <p:nvSpPr>
          <p:cNvPr id="7" name="Text 4"/>
          <p:cNvSpPr/>
          <p:nvPr/>
        </p:nvSpPr>
        <p:spPr>
          <a:xfrm>
            <a:off x="758309" y="8358664"/>
            <a:ext cx="7627382" cy="303252"/>
          </a:xfrm>
          <a:prstGeom prst="rect">
            <a:avLst/>
          </a:prstGeom>
          <a:noFill/>
          <a:ln/>
        </p:spPr>
        <p:txBody>
          <a:bodyPr wrap="none" lIns="0" tIns="0" rIns="0" bIns="0" rtlCol="0" anchor="t"/>
          <a:lstStyle/>
          <a:p>
            <a:pPr indent="0" marL="0">
              <a:lnSpc>
                <a:spcPts val="2350"/>
              </a:lnSpc>
              <a:buNone/>
            </a:pPr>
            <a:endParaRPr lang="en-US" sz="1450" dirty="0"/>
          </a:p>
        </p:txBody>
      </p:sp>
      <p:sp>
        <p:nvSpPr>
          <p:cNvPr id="8" name="Text 5"/>
          <p:cNvSpPr/>
          <p:nvPr/>
        </p:nvSpPr>
        <p:spPr>
          <a:xfrm>
            <a:off x="758309" y="8875157"/>
            <a:ext cx="7627382" cy="303252"/>
          </a:xfrm>
          <a:prstGeom prst="rect">
            <a:avLst/>
          </a:prstGeom>
          <a:noFill/>
          <a:ln/>
        </p:spPr>
        <p:txBody>
          <a:bodyPr wrap="none" lIns="0" tIns="0" rIns="0" bIns="0" rtlCol="0" anchor="t"/>
          <a:lstStyle/>
          <a:p>
            <a:pPr indent="0" marL="0">
              <a:lnSpc>
                <a:spcPts val="2350"/>
              </a:lnSpc>
              <a:buNone/>
            </a:pPr>
            <a:endParaRPr lang="en-US" sz="1450" dirty="0"/>
          </a:p>
        </p:txBody>
      </p:sp>
      <p:sp>
        <p:nvSpPr>
          <p:cNvPr id="9" name="Text 6"/>
          <p:cNvSpPr/>
          <p:nvPr/>
        </p:nvSpPr>
        <p:spPr>
          <a:xfrm>
            <a:off x="758309" y="9391650"/>
            <a:ext cx="7627382" cy="303252"/>
          </a:xfrm>
          <a:prstGeom prst="rect">
            <a:avLst/>
          </a:prstGeom>
          <a:noFill/>
          <a:ln/>
        </p:spPr>
        <p:txBody>
          <a:bodyPr wrap="none" lIns="0" tIns="0" rIns="0" bIns="0" rtlCol="0" anchor="t"/>
          <a:lstStyle/>
          <a:p>
            <a:pPr indent="0" marL="0">
              <a:lnSpc>
                <a:spcPts val="2350"/>
              </a:lnSpc>
              <a:buNone/>
            </a:pPr>
            <a:r>
              <a:rPr lang="en-US" sz="1450" dirty="0">
                <a:solidFill>
                  <a:srgbClr val="EEEFF5"/>
                </a:solidFill>
                <a:latin typeface="Montserrat" pitchFamily="34" charset="0"/>
                <a:ea typeface="Montserrat" pitchFamily="34" charset="-122"/>
                <a:cs typeface="Montserrat" pitchFamily="34" charset="-120"/>
              </a:rPr>
              <a:t>CAPSTONE PROJECT SCALAR</a:t>
            </a:r>
            <a:endParaRPr lang="en-US" sz="14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693301" y="476607"/>
            <a:ext cx="6417469" cy="570071"/>
          </a:xfrm>
          <a:prstGeom prst="rect">
            <a:avLst/>
          </a:prstGeom>
          <a:noFill/>
          <a:ln/>
        </p:spPr>
        <p:txBody>
          <a:bodyPr wrap="none" lIns="0" tIns="0" rIns="0" bIns="0" rtlCol="0" anchor="t"/>
          <a:lstStyle/>
          <a:p>
            <a:pPr indent="0" marL="0">
              <a:lnSpc>
                <a:spcPts val="4450"/>
              </a:lnSpc>
              <a:buNone/>
            </a:pPr>
            <a:r>
              <a:rPr lang="en-US" sz="3550" b="1" dirty="0">
                <a:solidFill>
                  <a:srgbClr val="9998FF"/>
                </a:solidFill>
                <a:latin typeface="Barlow Bold" pitchFamily="34" charset="0"/>
                <a:ea typeface="Barlow Bold" pitchFamily="34" charset="-122"/>
                <a:cs typeface="Barlow Bold" pitchFamily="34" charset="-120"/>
              </a:rPr>
              <a:t>Funding Trends and Distribution</a:t>
            </a:r>
            <a:endParaRPr lang="en-US" sz="3550" dirty="0"/>
          </a:p>
        </p:txBody>
      </p:sp>
      <p:sp>
        <p:nvSpPr>
          <p:cNvPr id="3" name="Text 1"/>
          <p:cNvSpPr/>
          <p:nvPr/>
        </p:nvSpPr>
        <p:spPr>
          <a:xfrm>
            <a:off x="693301" y="1479828"/>
            <a:ext cx="2280642" cy="285155"/>
          </a:xfrm>
          <a:prstGeom prst="rect">
            <a:avLst/>
          </a:prstGeom>
          <a:noFill/>
          <a:ln/>
        </p:spPr>
        <p:txBody>
          <a:bodyPr wrap="none" lIns="0" tIns="0" rIns="0" bIns="0" rtlCol="0" anchor="t"/>
          <a:lstStyle/>
          <a:p>
            <a:pPr indent="0" marL="0">
              <a:lnSpc>
                <a:spcPts val="2200"/>
              </a:lnSpc>
              <a:buNone/>
            </a:pPr>
            <a:r>
              <a:rPr lang="en-US" sz="1750" b="1" dirty="0">
                <a:solidFill>
                  <a:srgbClr val="9998FF"/>
                </a:solidFill>
                <a:latin typeface="Barlow Bold" pitchFamily="34" charset="0"/>
                <a:ea typeface="Barlow Bold" pitchFamily="34" charset="-122"/>
                <a:cs typeface="Barlow Bold" pitchFamily="34" charset="-120"/>
              </a:rPr>
              <a:t>Yearly Funding Trends</a:t>
            </a:r>
            <a:endParaRPr lang="en-US" sz="1750" dirty="0"/>
          </a:p>
        </p:txBody>
      </p:sp>
      <p:sp>
        <p:nvSpPr>
          <p:cNvPr id="4" name="Text 2"/>
          <p:cNvSpPr/>
          <p:nvPr/>
        </p:nvSpPr>
        <p:spPr>
          <a:xfrm>
            <a:off x="693301" y="1938218"/>
            <a:ext cx="6410444" cy="1109186"/>
          </a:xfrm>
          <a:prstGeom prst="rect">
            <a:avLst/>
          </a:prstGeom>
          <a:noFill/>
          <a:ln/>
        </p:spPr>
        <p:txBody>
          <a:bodyPr wrap="square" lIns="0" tIns="0" rIns="0" bIns="0" rtlCol="0" anchor="t"/>
          <a:lstStyle/>
          <a:p>
            <a:pPr indent="0" marL="0">
              <a:lnSpc>
                <a:spcPts val="2150"/>
              </a:lnSpc>
              <a:buNone/>
            </a:pPr>
            <a:r>
              <a:rPr lang="en-US" sz="1350" dirty="0">
                <a:solidFill>
                  <a:srgbClr val="EEEFF5"/>
                </a:solidFill>
                <a:latin typeface="Montserrat" pitchFamily="34" charset="0"/>
                <a:ea typeface="Montserrat" pitchFamily="34" charset="-122"/>
                <a:cs typeface="Montserrat" pitchFamily="34" charset="-120"/>
              </a:rPr>
              <a:t>Funding levels fluctuate significantly year-over-year. High-growth years tend to coincide with economic booms, while downturns often lead to decreased investment. However, FinTech remains a resilient sector, attracting significant capital even during challenging market conditions.</a:t>
            </a:r>
            <a:endParaRPr lang="en-US" sz="1350" dirty="0"/>
          </a:p>
        </p:txBody>
      </p:sp>
      <p:sp>
        <p:nvSpPr>
          <p:cNvPr id="5" name="Text 3"/>
          <p:cNvSpPr/>
          <p:nvPr/>
        </p:nvSpPr>
        <p:spPr>
          <a:xfrm>
            <a:off x="7534275" y="1479828"/>
            <a:ext cx="2786182" cy="285155"/>
          </a:xfrm>
          <a:prstGeom prst="rect">
            <a:avLst/>
          </a:prstGeom>
          <a:noFill/>
          <a:ln/>
        </p:spPr>
        <p:txBody>
          <a:bodyPr wrap="none" lIns="0" tIns="0" rIns="0" bIns="0" rtlCol="0" anchor="t"/>
          <a:lstStyle/>
          <a:p>
            <a:pPr indent="0" marL="0">
              <a:lnSpc>
                <a:spcPts val="2200"/>
              </a:lnSpc>
              <a:buNone/>
            </a:pPr>
            <a:r>
              <a:rPr lang="en-US" sz="1750" b="1" dirty="0">
                <a:solidFill>
                  <a:srgbClr val="9998FF"/>
                </a:solidFill>
                <a:latin typeface="Barlow Bold" pitchFamily="34" charset="0"/>
                <a:ea typeface="Barlow Bold" pitchFamily="34" charset="-122"/>
                <a:cs typeface="Barlow Bold" pitchFamily="34" charset="-120"/>
              </a:rPr>
              <a:t>Top Markets and Categories</a:t>
            </a:r>
            <a:endParaRPr lang="en-US" sz="1750" dirty="0"/>
          </a:p>
        </p:txBody>
      </p:sp>
      <p:sp>
        <p:nvSpPr>
          <p:cNvPr id="6" name="Text 4"/>
          <p:cNvSpPr/>
          <p:nvPr/>
        </p:nvSpPr>
        <p:spPr>
          <a:xfrm>
            <a:off x="7534275" y="1938218"/>
            <a:ext cx="6410444" cy="1663779"/>
          </a:xfrm>
          <a:prstGeom prst="rect">
            <a:avLst/>
          </a:prstGeom>
          <a:noFill/>
          <a:ln/>
        </p:spPr>
        <p:txBody>
          <a:bodyPr wrap="square" lIns="0" tIns="0" rIns="0" bIns="0" rtlCol="0" anchor="t"/>
          <a:lstStyle/>
          <a:p>
            <a:pPr indent="0" marL="0">
              <a:lnSpc>
                <a:spcPts val="2150"/>
              </a:lnSpc>
              <a:buNone/>
            </a:pPr>
            <a:r>
              <a:rPr lang="en-US" sz="1350" dirty="0">
                <a:solidFill>
                  <a:srgbClr val="EEEFF5"/>
                </a:solidFill>
                <a:latin typeface="Montserrat" pitchFamily="34" charset="0"/>
                <a:ea typeface="Montserrat" pitchFamily="34" charset="-122"/>
                <a:cs typeface="Montserrat" pitchFamily="34" charset="-120"/>
              </a:rPr>
              <a:t>Technology and Healthcare consistently dominate FinTech funding. This reflects the significant potential for innovation in these sectors, driving investment towards companies developing groundbreaking solutions. Emerging markets like ClimateTech are experiencing rapid YoY growth, attracting attention for their positive impact and potential for disruptive solutions.</a:t>
            </a:r>
            <a:endParaRPr lang="en-US" sz="1350" dirty="0"/>
          </a:p>
        </p:txBody>
      </p:sp>
      <p:pic>
        <p:nvPicPr>
          <p:cNvPr id="7" name="Image 0" descr="preencoded.png">    </p:cNvPr>
          <p:cNvPicPr>
            <a:picLocks noChangeAspect="1"/>
          </p:cNvPicPr>
          <p:nvPr/>
        </p:nvPicPr>
        <p:blipFill>
          <a:blip r:embed="rId1"/>
          <a:stretch>
            <a:fillRect/>
          </a:stretch>
        </p:blipFill>
        <p:spPr>
          <a:xfrm>
            <a:off x="693301" y="3952875"/>
            <a:ext cx="10126980" cy="715518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670679" y="461129"/>
            <a:ext cx="5661422" cy="551498"/>
          </a:xfrm>
          <a:prstGeom prst="rect">
            <a:avLst/>
          </a:prstGeom>
          <a:noFill/>
          <a:ln/>
        </p:spPr>
        <p:txBody>
          <a:bodyPr wrap="none" lIns="0" tIns="0" rIns="0" bIns="0" rtlCol="0" anchor="t"/>
          <a:lstStyle/>
          <a:p>
            <a:pPr indent="0" marL="0">
              <a:lnSpc>
                <a:spcPts val="4300"/>
              </a:lnSpc>
              <a:buNone/>
            </a:pPr>
            <a:r>
              <a:rPr lang="en-US" sz="3450" b="1" dirty="0">
                <a:solidFill>
                  <a:srgbClr val="9998FF"/>
                </a:solidFill>
                <a:latin typeface="Barlow Bold" pitchFamily="34" charset="0"/>
                <a:ea typeface="Barlow Bold" pitchFamily="34" charset="-122"/>
                <a:cs typeface="Barlow Bold" pitchFamily="34" charset="-120"/>
              </a:rPr>
              <a:t>Funding Rounds and Success</a:t>
            </a:r>
            <a:endParaRPr lang="en-US" sz="3450" dirty="0"/>
          </a:p>
        </p:txBody>
      </p:sp>
      <p:sp>
        <p:nvSpPr>
          <p:cNvPr id="3" name="Shape 1"/>
          <p:cNvSpPr/>
          <p:nvPr/>
        </p:nvSpPr>
        <p:spPr>
          <a:xfrm>
            <a:off x="670679" y="1536502"/>
            <a:ext cx="377190" cy="377190"/>
          </a:xfrm>
          <a:prstGeom prst="roundRect">
            <a:avLst>
              <a:gd name="adj" fmla="val 40010"/>
            </a:avLst>
          </a:prstGeom>
          <a:solidFill>
            <a:srgbClr val="282C32"/>
          </a:solidFill>
          <a:ln/>
          <a:effectLst>
            <a:outerShdw sx="100000" sy="100000" kx="0" ky="0" algn="bl" rotWithShape="0" blurRad="41910" dist="20320" dir="13500000">
              <a:srgbClr val="ffffff">
                <a:alpha val="10000"/>
              </a:srgbClr>
            </a:outerShdw>
          </a:effectLst>
        </p:spPr>
      </p:sp>
      <p:sp>
        <p:nvSpPr>
          <p:cNvPr id="4" name="Text 2"/>
          <p:cNvSpPr/>
          <p:nvPr/>
        </p:nvSpPr>
        <p:spPr>
          <a:xfrm>
            <a:off x="812363" y="1592699"/>
            <a:ext cx="93702" cy="264795"/>
          </a:xfrm>
          <a:prstGeom prst="rect">
            <a:avLst/>
          </a:prstGeom>
          <a:noFill/>
          <a:ln/>
        </p:spPr>
        <p:txBody>
          <a:bodyPr wrap="none" lIns="0" tIns="0" rIns="0" bIns="0" rtlCol="0" anchor="t"/>
          <a:lstStyle/>
          <a:p>
            <a:pPr algn="ctr" indent="0" marL="0">
              <a:lnSpc>
                <a:spcPts val="2050"/>
              </a:lnSpc>
              <a:buNone/>
            </a:pPr>
            <a:r>
              <a:rPr lang="en-US" sz="2050" b="1" dirty="0">
                <a:solidFill>
                  <a:srgbClr val="EEEFF5"/>
                </a:solidFill>
                <a:latin typeface="Barlow Bold" pitchFamily="34" charset="0"/>
                <a:ea typeface="Barlow Bold" pitchFamily="34" charset="-122"/>
                <a:cs typeface="Barlow Bold" pitchFamily="34" charset="-120"/>
              </a:rPr>
              <a:t>1</a:t>
            </a:r>
            <a:endParaRPr lang="en-US" sz="2050" dirty="0"/>
          </a:p>
        </p:txBody>
      </p:sp>
      <p:sp>
        <p:nvSpPr>
          <p:cNvPr id="5" name="Text 3"/>
          <p:cNvSpPr/>
          <p:nvPr/>
        </p:nvSpPr>
        <p:spPr>
          <a:xfrm>
            <a:off x="1215509" y="1536502"/>
            <a:ext cx="2449235" cy="275749"/>
          </a:xfrm>
          <a:prstGeom prst="rect">
            <a:avLst/>
          </a:prstGeom>
          <a:noFill/>
          <a:ln/>
        </p:spPr>
        <p:txBody>
          <a:bodyPr wrap="none" lIns="0" tIns="0" rIns="0" bIns="0" rtlCol="0" anchor="t"/>
          <a:lstStyle/>
          <a:p>
            <a:pPr indent="0" marL="0">
              <a:lnSpc>
                <a:spcPts val="2150"/>
              </a:lnSpc>
              <a:buNone/>
            </a:pPr>
            <a:r>
              <a:rPr lang="en-US" sz="1700" b="1" dirty="0">
                <a:solidFill>
                  <a:srgbClr val="EEEFF5"/>
                </a:solidFill>
                <a:latin typeface="Barlow Bold" pitchFamily="34" charset="0"/>
                <a:ea typeface="Barlow Bold" pitchFamily="34" charset="-122"/>
                <a:cs typeface="Barlow Bold" pitchFamily="34" charset="-120"/>
              </a:rPr>
              <a:t>Seed Funding Prevalence</a:t>
            </a:r>
            <a:endParaRPr lang="en-US" sz="1700" dirty="0"/>
          </a:p>
        </p:txBody>
      </p:sp>
      <p:sp>
        <p:nvSpPr>
          <p:cNvPr id="6" name="Text 4"/>
          <p:cNvSpPr/>
          <p:nvPr/>
        </p:nvSpPr>
        <p:spPr>
          <a:xfrm>
            <a:off x="1215509" y="1912858"/>
            <a:ext cx="3773091" cy="1876901"/>
          </a:xfrm>
          <a:prstGeom prst="rect">
            <a:avLst/>
          </a:prstGeom>
          <a:noFill/>
          <a:ln/>
        </p:spPr>
        <p:txBody>
          <a:bodyPr wrap="square" lIns="0" tIns="0" rIns="0" bIns="0" rtlCol="0" anchor="t"/>
          <a:lstStyle/>
          <a:p>
            <a:pPr indent="0" marL="0">
              <a:lnSpc>
                <a:spcPts val="2100"/>
              </a:lnSpc>
              <a:buNone/>
            </a:pPr>
            <a:r>
              <a:rPr lang="en-US" sz="1300" dirty="0">
                <a:solidFill>
                  <a:srgbClr val="EEEFF5"/>
                </a:solidFill>
                <a:latin typeface="Montserrat" pitchFamily="34" charset="0"/>
                <a:ea typeface="Montserrat" pitchFamily="34" charset="-122"/>
                <a:cs typeface="Montserrat" pitchFamily="34" charset="-120"/>
              </a:rPr>
              <a:t>Seed funding remains a common initial stage of investment for startups. However, it's essential to recognize that seed funding is often significantly lower than later rounds. This underscores the challenge startups face in securing the capital needed to scale and achieve sustainable growth.</a:t>
            </a:r>
            <a:endParaRPr lang="en-US" sz="1300" dirty="0"/>
          </a:p>
        </p:txBody>
      </p:sp>
      <p:sp>
        <p:nvSpPr>
          <p:cNvPr id="7" name="Shape 5"/>
          <p:cNvSpPr/>
          <p:nvPr/>
        </p:nvSpPr>
        <p:spPr>
          <a:xfrm>
            <a:off x="5156240" y="1536502"/>
            <a:ext cx="377190" cy="377190"/>
          </a:xfrm>
          <a:prstGeom prst="roundRect">
            <a:avLst>
              <a:gd name="adj" fmla="val 40010"/>
            </a:avLst>
          </a:prstGeom>
          <a:solidFill>
            <a:srgbClr val="282C32"/>
          </a:solidFill>
          <a:ln/>
          <a:effectLst>
            <a:outerShdw sx="100000" sy="100000" kx="0" ky="0" algn="bl" rotWithShape="0" blurRad="41910" dist="20320" dir="13500000">
              <a:srgbClr val="ffffff">
                <a:alpha val="10000"/>
              </a:srgbClr>
            </a:outerShdw>
          </a:effectLst>
        </p:spPr>
      </p:sp>
      <p:sp>
        <p:nvSpPr>
          <p:cNvPr id="8" name="Text 6"/>
          <p:cNvSpPr/>
          <p:nvPr/>
        </p:nvSpPr>
        <p:spPr>
          <a:xfrm>
            <a:off x="5270659" y="1592699"/>
            <a:ext cx="148233" cy="264795"/>
          </a:xfrm>
          <a:prstGeom prst="rect">
            <a:avLst/>
          </a:prstGeom>
          <a:noFill/>
          <a:ln/>
        </p:spPr>
        <p:txBody>
          <a:bodyPr wrap="none" lIns="0" tIns="0" rIns="0" bIns="0" rtlCol="0" anchor="t"/>
          <a:lstStyle/>
          <a:p>
            <a:pPr algn="ctr" indent="0" marL="0">
              <a:lnSpc>
                <a:spcPts val="2050"/>
              </a:lnSpc>
              <a:buNone/>
            </a:pPr>
            <a:r>
              <a:rPr lang="en-US" sz="2050" b="1" dirty="0">
                <a:solidFill>
                  <a:srgbClr val="EEEFF5"/>
                </a:solidFill>
                <a:latin typeface="Barlow Bold" pitchFamily="34" charset="0"/>
                <a:ea typeface="Barlow Bold" pitchFamily="34" charset="-122"/>
                <a:cs typeface="Barlow Bold" pitchFamily="34" charset="-120"/>
              </a:rPr>
              <a:t>2</a:t>
            </a:r>
            <a:endParaRPr lang="en-US" sz="2050" dirty="0"/>
          </a:p>
        </p:txBody>
      </p:sp>
      <p:sp>
        <p:nvSpPr>
          <p:cNvPr id="9" name="Text 7"/>
          <p:cNvSpPr/>
          <p:nvPr/>
        </p:nvSpPr>
        <p:spPr>
          <a:xfrm>
            <a:off x="5701070" y="1536502"/>
            <a:ext cx="2206347" cy="275749"/>
          </a:xfrm>
          <a:prstGeom prst="rect">
            <a:avLst/>
          </a:prstGeom>
          <a:noFill/>
          <a:ln/>
        </p:spPr>
        <p:txBody>
          <a:bodyPr wrap="none" lIns="0" tIns="0" rIns="0" bIns="0" rtlCol="0" anchor="t"/>
          <a:lstStyle/>
          <a:p>
            <a:pPr indent="0" marL="0">
              <a:lnSpc>
                <a:spcPts val="2150"/>
              </a:lnSpc>
              <a:buNone/>
            </a:pPr>
            <a:r>
              <a:rPr lang="en-US" sz="1700" b="1" dirty="0">
                <a:solidFill>
                  <a:srgbClr val="EEEFF5"/>
                </a:solidFill>
                <a:latin typeface="Barlow Bold" pitchFamily="34" charset="0"/>
                <a:ea typeface="Barlow Bold" pitchFamily="34" charset="-122"/>
                <a:cs typeface="Barlow Bold" pitchFamily="34" charset="-120"/>
              </a:rPr>
              <a:t>Series B and Beyond</a:t>
            </a:r>
            <a:endParaRPr lang="en-US" sz="1700" dirty="0"/>
          </a:p>
        </p:txBody>
      </p:sp>
      <p:sp>
        <p:nvSpPr>
          <p:cNvPr id="10" name="Text 8"/>
          <p:cNvSpPr/>
          <p:nvPr/>
        </p:nvSpPr>
        <p:spPr>
          <a:xfrm>
            <a:off x="5701070" y="1912858"/>
            <a:ext cx="3773091" cy="2145030"/>
          </a:xfrm>
          <a:prstGeom prst="rect">
            <a:avLst/>
          </a:prstGeom>
          <a:noFill/>
          <a:ln/>
        </p:spPr>
        <p:txBody>
          <a:bodyPr wrap="square" lIns="0" tIns="0" rIns="0" bIns="0" rtlCol="0" anchor="t"/>
          <a:lstStyle/>
          <a:p>
            <a:pPr indent="0" marL="0">
              <a:lnSpc>
                <a:spcPts val="2100"/>
              </a:lnSpc>
              <a:buNone/>
            </a:pPr>
            <a:r>
              <a:rPr lang="en-US" sz="1300" dirty="0">
                <a:solidFill>
                  <a:srgbClr val="EEEFF5"/>
                </a:solidFill>
                <a:latin typeface="Montserrat" pitchFamily="34" charset="0"/>
                <a:ea typeface="Montserrat" pitchFamily="34" charset="-122"/>
                <a:cs typeface="Montserrat" pitchFamily="34" charset="-120"/>
              </a:rPr>
              <a:t>The transition from early-stage funding to later rounds, such as Series B and beyond, can be challenging for many startups. A limited number of companies successfully progress to these stages, highlighting the importance of building a strong foundation and demonstrating significant traction before seeking further investments.</a:t>
            </a:r>
            <a:endParaRPr lang="en-US" sz="1300" dirty="0"/>
          </a:p>
        </p:txBody>
      </p:sp>
      <p:sp>
        <p:nvSpPr>
          <p:cNvPr id="11" name="Shape 9"/>
          <p:cNvSpPr/>
          <p:nvPr/>
        </p:nvSpPr>
        <p:spPr>
          <a:xfrm>
            <a:off x="9641800" y="1536502"/>
            <a:ext cx="377190" cy="377190"/>
          </a:xfrm>
          <a:prstGeom prst="roundRect">
            <a:avLst>
              <a:gd name="adj" fmla="val 40010"/>
            </a:avLst>
          </a:prstGeom>
          <a:solidFill>
            <a:srgbClr val="282C32"/>
          </a:solidFill>
          <a:ln/>
          <a:effectLst>
            <a:outerShdw sx="100000" sy="100000" kx="0" ky="0" algn="bl" rotWithShape="0" blurRad="41910" dist="20320" dir="13500000">
              <a:srgbClr val="ffffff">
                <a:alpha val="10000"/>
              </a:srgbClr>
            </a:outerShdw>
          </a:effectLst>
        </p:spPr>
      </p:sp>
      <p:sp>
        <p:nvSpPr>
          <p:cNvPr id="12" name="Text 10"/>
          <p:cNvSpPr/>
          <p:nvPr/>
        </p:nvSpPr>
        <p:spPr>
          <a:xfrm>
            <a:off x="9758839" y="1592699"/>
            <a:ext cx="142994" cy="264795"/>
          </a:xfrm>
          <a:prstGeom prst="rect">
            <a:avLst/>
          </a:prstGeom>
          <a:noFill/>
          <a:ln/>
        </p:spPr>
        <p:txBody>
          <a:bodyPr wrap="none" lIns="0" tIns="0" rIns="0" bIns="0" rtlCol="0" anchor="t"/>
          <a:lstStyle/>
          <a:p>
            <a:pPr algn="ctr" indent="0" marL="0">
              <a:lnSpc>
                <a:spcPts val="2050"/>
              </a:lnSpc>
              <a:buNone/>
            </a:pPr>
            <a:r>
              <a:rPr lang="en-US" sz="2050" b="1" dirty="0">
                <a:solidFill>
                  <a:srgbClr val="EEEFF5"/>
                </a:solidFill>
                <a:latin typeface="Barlow Bold" pitchFamily="34" charset="0"/>
                <a:ea typeface="Barlow Bold" pitchFamily="34" charset="-122"/>
                <a:cs typeface="Barlow Bold" pitchFamily="34" charset="-120"/>
              </a:rPr>
              <a:t>3</a:t>
            </a:r>
            <a:endParaRPr lang="en-US" sz="2050" dirty="0"/>
          </a:p>
        </p:txBody>
      </p:sp>
      <p:sp>
        <p:nvSpPr>
          <p:cNvPr id="13" name="Text 11"/>
          <p:cNvSpPr/>
          <p:nvPr/>
        </p:nvSpPr>
        <p:spPr>
          <a:xfrm>
            <a:off x="10186630" y="1536502"/>
            <a:ext cx="2918222" cy="275749"/>
          </a:xfrm>
          <a:prstGeom prst="rect">
            <a:avLst/>
          </a:prstGeom>
          <a:noFill/>
          <a:ln/>
        </p:spPr>
        <p:txBody>
          <a:bodyPr wrap="none" lIns="0" tIns="0" rIns="0" bIns="0" rtlCol="0" anchor="t"/>
          <a:lstStyle/>
          <a:p>
            <a:pPr indent="0" marL="0">
              <a:lnSpc>
                <a:spcPts val="2150"/>
              </a:lnSpc>
              <a:buNone/>
            </a:pPr>
            <a:r>
              <a:rPr lang="en-US" sz="1700" b="1" dirty="0">
                <a:solidFill>
                  <a:srgbClr val="EEEFF5"/>
                </a:solidFill>
                <a:latin typeface="Barlow Bold" pitchFamily="34" charset="0"/>
                <a:ea typeface="Barlow Bold" pitchFamily="34" charset="-122"/>
                <a:cs typeface="Barlow Bold" pitchFamily="34" charset="-120"/>
              </a:rPr>
              <a:t>Regional Influence on Funding</a:t>
            </a:r>
            <a:endParaRPr lang="en-US" sz="1700" dirty="0"/>
          </a:p>
        </p:txBody>
      </p:sp>
      <p:sp>
        <p:nvSpPr>
          <p:cNvPr id="14" name="Text 12"/>
          <p:cNvSpPr/>
          <p:nvPr/>
        </p:nvSpPr>
        <p:spPr>
          <a:xfrm>
            <a:off x="10186630" y="1912858"/>
            <a:ext cx="3773091" cy="2413159"/>
          </a:xfrm>
          <a:prstGeom prst="rect">
            <a:avLst/>
          </a:prstGeom>
          <a:noFill/>
          <a:ln/>
        </p:spPr>
        <p:txBody>
          <a:bodyPr wrap="square" lIns="0" tIns="0" rIns="0" bIns="0" rtlCol="0" anchor="t"/>
          <a:lstStyle/>
          <a:p>
            <a:pPr indent="0" marL="0">
              <a:lnSpc>
                <a:spcPts val="2100"/>
              </a:lnSpc>
              <a:buNone/>
            </a:pPr>
            <a:r>
              <a:rPr lang="en-US" sz="1300" dirty="0">
                <a:solidFill>
                  <a:srgbClr val="EEEFF5"/>
                </a:solidFill>
                <a:latin typeface="Montserrat" pitchFamily="34" charset="0"/>
                <a:ea typeface="Montserrat" pitchFamily="34" charset="-122"/>
                <a:cs typeface="Montserrat" pitchFamily="34" charset="-120"/>
              </a:rPr>
              <a:t>Startups in developed regions are more likely to secure multiple funding rounds. This is due to factors like access to capital, experienced investors, and a more mature startup ecosystem. However, emerging regions can foster high-growth potential, attracting investment from venture capitalists and other stakeholders seeking early-stage opportunities.</a:t>
            </a:r>
            <a:endParaRPr lang="en-US" sz="1300" dirty="0"/>
          </a:p>
        </p:txBody>
      </p:sp>
      <p:pic>
        <p:nvPicPr>
          <p:cNvPr id="15" name="Image 0" descr="preencoded.png">    </p:cNvPr>
          <p:cNvPicPr>
            <a:picLocks noChangeAspect="1"/>
          </p:cNvPicPr>
          <p:nvPr/>
        </p:nvPicPr>
        <p:blipFill>
          <a:blip r:embed="rId1"/>
          <a:stretch>
            <a:fillRect/>
          </a:stretch>
        </p:blipFill>
        <p:spPr>
          <a:xfrm>
            <a:off x="670679" y="4514612"/>
            <a:ext cx="9913620" cy="623316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58309" y="521256"/>
            <a:ext cx="8750737" cy="623530"/>
          </a:xfrm>
          <a:prstGeom prst="rect">
            <a:avLst/>
          </a:prstGeom>
          <a:noFill/>
          <a:ln/>
        </p:spPr>
        <p:txBody>
          <a:bodyPr wrap="none" lIns="0" tIns="0" rIns="0" bIns="0" rtlCol="0" anchor="t"/>
          <a:lstStyle/>
          <a:p>
            <a:pPr indent="0" marL="0">
              <a:lnSpc>
                <a:spcPts val="4900"/>
              </a:lnSpc>
              <a:buNone/>
            </a:pPr>
            <a:r>
              <a:rPr lang="en-US" sz="3900" b="1" dirty="0">
                <a:solidFill>
                  <a:srgbClr val="9998FF"/>
                </a:solidFill>
                <a:latin typeface="Barlow Bold" pitchFamily="34" charset="0"/>
                <a:ea typeface="Barlow Bold" pitchFamily="34" charset="-122"/>
                <a:cs typeface="Barlow Bold" pitchFamily="34" charset="-120"/>
              </a:rPr>
              <a:t>Geographical Trends in FinTech Funding</a:t>
            </a:r>
            <a:endParaRPr lang="en-US" sz="3900" dirty="0"/>
          </a:p>
        </p:txBody>
      </p:sp>
      <p:sp>
        <p:nvSpPr>
          <p:cNvPr id="3" name="Text 1"/>
          <p:cNvSpPr/>
          <p:nvPr/>
        </p:nvSpPr>
        <p:spPr>
          <a:xfrm>
            <a:off x="758309" y="1618655"/>
            <a:ext cx="2494359" cy="311706"/>
          </a:xfrm>
          <a:prstGeom prst="rect">
            <a:avLst/>
          </a:prstGeom>
          <a:noFill/>
          <a:ln/>
        </p:spPr>
        <p:txBody>
          <a:bodyPr wrap="none" lIns="0" tIns="0" rIns="0" bIns="0" rtlCol="0" anchor="t"/>
          <a:lstStyle/>
          <a:p>
            <a:pPr indent="0" marL="0">
              <a:lnSpc>
                <a:spcPts val="2450"/>
              </a:lnSpc>
              <a:buNone/>
            </a:pPr>
            <a:r>
              <a:rPr lang="en-US" sz="1950" b="1" dirty="0">
                <a:solidFill>
                  <a:srgbClr val="9998FF"/>
                </a:solidFill>
                <a:latin typeface="Barlow Bold" pitchFamily="34" charset="0"/>
                <a:ea typeface="Barlow Bold" pitchFamily="34" charset="-122"/>
                <a:cs typeface="Barlow Bold" pitchFamily="34" charset="-120"/>
              </a:rPr>
              <a:t>Regional Insights</a:t>
            </a:r>
            <a:endParaRPr lang="en-US" sz="1950" dirty="0"/>
          </a:p>
        </p:txBody>
      </p:sp>
      <p:sp>
        <p:nvSpPr>
          <p:cNvPr id="4" name="Text 2"/>
          <p:cNvSpPr/>
          <p:nvPr/>
        </p:nvSpPr>
        <p:spPr>
          <a:xfrm>
            <a:off x="758309" y="2119908"/>
            <a:ext cx="6325672" cy="1516261"/>
          </a:xfrm>
          <a:prstGeom prst="rect">
            <a:avLst/>
          </a:prstGeom>
          <a:noFill/>
          <a:ln/>
        </p:spPr>
        <p:txBody>
          <a:bodyPr wrap="square" lIns="0" tIns="0" rIns="0" bIns="0" rtlCol="0" anchor="t"/>
          <a:lstStyle/>
          <a:p>
            <a:pPr indent="0" marL="0">
              <a:lnSpc>
                <a:spcPts val="2350"/>
              </a:lnSpc>
              <a:buNone/>
            </a:pPr>
            <a:r>
              <a:rPr lang="en-US" sz="1450" dirty="0">
                <a:solidFill>
                  <a:srgbClr val="EEEFF5"/>
                </a:solidFill>
                <a:latin typeface="Montserrat" pitchFamily="34" charset="0"/>
                <a:ea typeface="Montserrat" pitchFamily="34" charset="-122"/>
                <a:cs typeface="Montserrat" pitchFamily="34" charset="-120"/>
              </a:rPr>
              <a:t>North America leads FinTech funding, followed by Europe and Asia. Established financial institutions and technology hubs in these regions explain this. Emerging regions like Africa receive less funding but show significant high-growth potential, especially in mobile payments and financial inclusion.</a:t>
            </a:r>
            <a:endParaRPr lang="en-US" sz="1450" dirty="0"/>
          </a:p>
        </p:txBody>
      </p:sp>
      <p:sp>
        <p:nvSpPr>
          <p:cNvPr id="5" name="Text 3"/>
          <p:cNvSpPr/>
          <p:nvPr/>
        </p:nvSpPr>
        <p:spPr>
          <a:xfrm>
            <a:off x="7554039" y="1618655"/>
            <a:ext cx="2494359" cy="311706"/>
          </a:xfrm>
          <a:prstGeom prst="rect">
            <a:avLst/>
          </a:prstGeom>
          <a:noFill/>
          <a:ln/>
        </p:spPr>
        <p:txBody>
          <a:bodyPr wrap="none" lIns="0" tIns="0" rIns="0" bIns="0" rtlCol="0" anchor="t"/>
          <a:lstStyle/>
          <a:p>
            <a:pPr indent="0" marL="0">
              <a:lnSpc>
                <a:spcPts val="2450"/>
              </a:lnSpc>
              <a:buNone/>
            </a:pPr>
            <a:r>
              <a:rPr lang="en-US" sz="1950" b="1" dirty="0">
                <a:solidFill>
                  <a:srgbClr val="9998FF"/>
                </a:solidFill>
                <a:latin typeface="Barlow Bold" pitchFamily="34" charset="0"/>
                <a:ea typeface="Barlow Bold" pitchFamily="34" charset="-122"/>
                <a:cs typeface="Barlow Bold" pitchFamily="34" charset="-120"/>
              </a:rPr>
              <a:t>City-Level Dominance</a:t>
            </a:r>
            <a:endParaRPr lang="en-US" sz="1950" dirty="0"/>
          </a:p>
        </p:txBody>
      </p:sp>
      <p:sp>
        <p:nvSpPr>
          <p:cNvPr id="6" name="Text 4"/>
          <p:cNvSpPr/>
          <p:nvPr/>
        </p:nvSpPr>
        <p:spPr>
          <a:xfrm>
            <a:off x="7554039" y="2119908"/>
            <a:ext cx="6325672" cy="1213009"/>
          </a:xfrm>
          <a:prstGeom prst="rect">
            <a:avLst/>
          </a:prstGeom>
          <a:noFill/>
          <a:ln/>
        </p:spPr>
        <p:txBody>
          <a:bodyPr wrap="square" lIns="0" tIns="0" rIns="0" bIns="0" rtlCol="0" anchor="t"/>
          <a:lstStyle/>
          <a:p>
            <a:pPr indent="0" marL="0">
              <a:lnSpc>
                <a:spcPts val="2350"/>
              </a:lnSpc>
              <a:buNone/>
            </a:pPr>
            <a:r>
              <a:rPr lang="en-US" sz="1450" dirty="0">
                <a:solidFill>
                  <a:srgbClr val="EEEFF5"/>
                </a:solidFill>
                <a:latin typeface="Montserrat" pitchFamily="34" charset="0"/>
                <a:ea typeface="Montserrat" pitchFamily="34" charset="-122"/>
                <a:cs typeface="Montserrat" pitchFamily="34" charset="-120"/>
              </a:rPr>
              <a:t>San Francisco, New York, and London are global startup investment hubs. These areas benefit from concentrated venture capitalists, angel investors, and a skilled workforce in technology and finance.</a:t>
            </a:r>
            <a:endParaRPr lang="en-US" sz="1450" dirty="0"/>
          </a:p>
        </p:txBody>
      </p:sp>
      <p:pic>
        <p:nvPicPr>
          <p:cNvPr id="7" name="Image 0" descr="preencoded.png">    </p:cNvPr>
          <p:cNvPicPr>
            <a:picLocks noChangeAspect="1"/>
          </p:cNvPicPr>
          <p:nvPr/>
        </p:nvPicPr>
        <p:blipFill>
          <a:blip r:embed="rId1"/>
          <a:stretch>
            <a:fillRect/>
          </a:stretch>
        </p:blipFill>
        <p:spPr>
          <a:xfrm>
            <a:off x="1864757" y="4020026"/>
            <a:ext cx="10900767" cy="6125647"/>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58309" y="691872"/>
            <a:ext cx="13113782" cy="303252"/>
          </a:xfrm>
          <a:prstGeom prst="rect">
            <a:avLst/>
          </a:prstGeom>
          <a:noFill/>
          <a:ln/>
        </p:spPr>
        <p:txBody>
          <a:bodyPr wrap="none" lIns="0" tIns="0" rIns="0" bIns="0" rtlCol="0" anchor="t"/>
          <a:lstStyle/>
          <a:p>
            <a:pPr indent="0" marL="0">
              <a:lnSpc>
                <a:spcPts val="2350"/>
              </a:lnSpc>
              <a:buNone/>
            </a:pPr>
            <a:endParaRPr lang="en-US" sz="1450" dirty="0"/>
          </a:p>
        </p:txBody>
      </p:sp>
      <p:sp>
        <p:nvSpPr>
          <p:cNvPr id="3" name="Text 1"/>
          <p:cNvSpPr/>
          <p:nvPr/>
        </p:nvSpPr>
        <p:spPr>
          <a:xfrm>
            <a:off x="758309" y="1208365"/>
            <a:ext cx="13113782" cy="303252"/>
          </a:xfrm>
          <a:prstGeom prst="rect">
            <a:avLst/>
          </a:prstGeom>
          <a:noFill/>
          <a:ln/>
        </p:spPr>
        <p:txBody>
          <a:bodyPr wrap="none" lIns="0" tIns="0" rIns="0" bIns="0" rtlCol="0" anchor="t"/>
          <a:lstStyle/>
          <a:p>
            <a:pPr indent="0" marL="0">
              <a:lnSpc>
                <a:spcPts val="2350"/>
              </a:lnSpc>
              <a:buNone/>
            </a:pPr>
            <a:endParaRPr lang="en-US" sz="1450" dirty="0"/>
          </a:p>
        </p:txBody>
      </p:sp>
      <p:pic>
        <p:nvPicPr>
          <p:cNvPr id="4" name="Image 0" descr="preencoded.png">    </p:cNvPr>
          <p:cNvPicPr>
            <a:picLocks noChangeAspect="1"/>
          </p:cNvPicPr>
          <p:nvPr/>
        </p:nvPicPr>
        <p:blipFill>
          <a:blip r:embed="rId1"/>
          <a:stretch>
            <a:fillRect/>
          </a:stretch>
        </p:blipFill>
        <p:spPr>
          <a:xfrm>
            <a:off x="2954774" y="1724858"/>
            <a:ext cx="2163723" cy="2017514"/>
          </a:xfrm>
          <a:prstGeom prst="rect">
            <a:avLst/>
          </a:prstGeom>
        </p:spPr>
      </p:pic>
      <p:sp>
        <p:nvSpPr>
          <p:cNvPr id="5" name="Text 2"/>
          <p:cNvSpPr/>
          <p:nvPr/>
        </p:nvSpPr>
        <p:spPr>
          <a:xfrm>
            <a:off x="3994547" y="2818090"/>
            <a:ext cx="83939" cy="379095"/>
          </a:xfrm>
          <a:prstGeom prst="rect">
            <a:avLst/>
          </a:prstGeom>
          <a:noFill/>
          <a:ln/>
        </p:spPr>
        <p:txBody>
          <a:bodyPr wrap="none" lIns="0" tIns="0" rIns="0" bIns="0" rtlCol="0" anchor="t"/>
          <a:lstStyle/>
          <a:p>
            <a:pPr algn="ctr" indent="0" marL="0">
              <a:lnSpc>
                <a:spcPts val="2950"/>
              </a:lnSpc>
              <a:buNone/>
            </a:pPr>
            <a:r>
              <a:rPr lang="en-US" sz="1850" b="1" dirty="0">
                <a:solidFill>
                  <a:srgbClr val="EEEFF5"/>
                </a:solidFill>
                <a:latin typeface="Barlow Bold" pitchFamily="34" charset="0"/>
                <a:ea typeface="Barlow Bold" pitchFamily="34" charset="-122"/>
                <a:cs typeface="Barlow Bold" pitchFamily="34" charset="-120"/>
              </a:rPr>
              <a:t>1</a:t>
            </a:r>
            <a:endParaRPr lang="en-US" sz="1850" dirty="0"/>
          </a:p>
        </p:txBody>
      </p:sp>
      <p:sp>
        <p:nvSpPr>
          <p:cNvPr id="6" name="Text 3"/>
          <p:cNvSpPr/>
          <p:nvPr/>
        </p:nvSpPr>
        <p:spPr>
          <a:xfrm>
            <a:off x="5308044" y="2065973"/>
            <a:ext cx="2494359" cy="311706"/>
          </a:xfrm>
          <a:prstGeom prst="rect">
            <a:avLst/>
          </a:prstGeom>
          <a:noFill/>
          <a:ln/>
        </p:spPr>
        <p:txBody>
          <a:bodyPr wrap="none" lIns="0" tIns="0" rIns="0" bIns="0" rtlCol="0" anchor="t"/>
          <a:lstStyle/>
          <a:p>
            <a:pPr algn="l" indent="0" marL="0">
              <a:lnSpc>
                <a:spcPts val="2450"/>
              </a:lnSpc>
              <a:buNone/>
            </a:pPr>
            <a:r>
              <a:rPr lang="en-US" sz="1950" b="1" dirty="0">
                <a:solidFill>
                  <a:srgbClr val="EEEFF5"/>
                </a:solidFill>
                <a:latin typeface="Barlow Bold" pitchFamily="34" charset="0"/>
                <a:ea typeface="Barlow Bold" pitchFamily="34" charset="-122"/>
                <a:cs typeface="Barlow Bold" pitchFamily="34" charset="-120"/>
              </a:rPr>
              <a:t>Market Opportunities</a:t>
            </a:r>
            <a:endParaRPr lang="en-US" sz="1950" dirty="0"/>
          </a:p>
        </p:txBody>
      </p:sp>
      <p:sp>
        <p:nvSpPr>
          <p:cNvPr id="7" name="Text 4"/>
          <p:cNvSpPr/>
          <p:nvPr/>
        </p:nvSpPr>
        <p:spPr>
          <a:xfrm>
            <a:off x="5308044" y="2491383"/>
            <a:ext cx="8374499" cy="909757"/>
          </a:xfrm>
          <a:prstGeom prst="rect">
            <a:avLst/>
          </a:prstGeom>
          <a:noFill/>
          <a:ln/>
        </p:spPr>
        <p:txBody>
          <a:bodyPr wrap="square" lIns="0" tIns="0" rIns="0" bIns="0" rtlCol="0" anchor="t"/>
          <a:lstStyle/>
          <a:p>
            <a:pPr algn="l" indent="0" marL="0">
              <a:lnSpc>
                <a:spcPts val="2350"/>
              </a:lnSpc>
              <a:buNone/>
            </a:pPr>
            <a:r>
              <a:rPr lang="en-US" sz="1450" dirty="0">
                <a:solidFill>
                  <a:srgbClr val="EEEFF5"/>
                </a:solidFill>
                <a:latin typeface="Montserrat" pitchFamily="34" charset="0"/>
                <a:ea typeface="Montserrat" pitchFamily="34" charset="-122"/>
                <a:cs typeface="Montserrat" pitchFamily="34" charset="-120"/>
              </a:rPr>
              <a:t>Technology and Healthcare dominate investments, offering robust opportunities for innovation. Emerging sectors like ClimateTech present exciting prospects for ventures focused on sustainable solutions.</a:t>
            </a:r>
            <a:endParaRPr lang="en-US" sz="1450" dirty="0"/>
          </a:p>
        </p:txBody>
      </p:sp>
      <p:sp>
        <p:nvSpPr>
          <p:cNvPr id="8" name="Shape 5"/>
          <p:cNvSpPr/>
          <p:nvPr/>
        </p:nvSpPr>
        <p:spPr>
          <a:xfrm>
            <a:off x="5165884" y="3756541"/>
            <a:ext cx="8658820" cy="11430"/>
          </a:xfrm>
          <a:prstGeom prst="roundRect">
            <a:avLst>
              <a:gd name="adj" fmla="val 1492752"/>
            </a:avLst>
          </a:prstGeom>
          <a:solidFill>
            <a:srgbClr val="60646A"/>
          </a:solidFill>
          <a:ln/>
        </p:spPr>
      </p:sp>
      <p:pic>
        <p:nvPicPr>
          <p:cNvPr id="9" name="Image 1" descr="preencoded.png">    </p:cNvPr>
          <p:cNvPicPr>
            <a:picLocks noChangeAspect="1"/>
          </p:cNvPicPr>
          <p:nvPr/>
        </p:nvPicPr>
        <p:blipFill>
          <a:blip r:embed="rId2"/>
          <a:stretch>
            <a:fillRect/>
          </a:stretch>
        </p:blipFill>
        <p:spPr>
          <a:xfrm>
            <a:off x="1872972" y="3789759"/>
            <a:ext cx="4327446" cy="2017514"/>
          </a:xfrm>
          <a:prstGeom prst="rect">
            <a:avLst/>
          </a:prstGeom>
        </p:spPr>
      </p:pic>
      <p:sp>
        <p:nvSpPr>
          <p:cNvPr id="10" name="Text 6"/>
          <p:cNvSpPr/>
          <p:nvPr/>
        </p:nvSpPr>
        <p:spPr>
          <a:xfrm>
            <a:off x="3970258" y="4608909"/>
            <a:ext cx="132636" cy="379095"/>
          </a:xfrm>
          <a:prstGeom prst="rect">
            <a:avLst/>
          </a:prstGeom>
          <a:noFill/>
          <a:ln/>
        </p:spPr>
        <p:txBody>
          <a:bodyPr wrap="none" lIns="0" tIns="0" rIns="0" bIns="0" rtlCol="0" anchor="t"/>
          <a:lstStyle/>
          <a:p>
            <a:pPr algn="ctr" indent="0" marL="0">
              <a:lnSpc>
                <a:spcPts val="2950"/>
              </a:lnSpc>
              <a:buNone/>
            </a:pPr>
            <a:r>
              <a:rPr lang="en-US" sz="1850" b="1" dirty="0">
                <a:solidFill>
                  <a:srgbClr val="EEEFF5"/>
                </a:solidFill>
                <a:latin typeface="Barlow Bold" pitchFamily="34" charset="0"/>
                <a:ea typeface="Barlow Bold" pitchFamily="34" charset="-122"/>
                <a:cs typeface="Barlow Bold" pitchFamily="34" charset="-120"/>
              </a:rPr>
              <a:t>2</a:t>
            </a:r>
            <a:endParaRPr lang="en-US" sz="1850" dirty="0"/>
          </a:p>
        </p:txBody>
      </p:sp>
      <p:sp>
        <p:nvSpPr>
          <p:cNvPr id="11" name="Text 7"/>
          <p:cNvSpPr/>
          <p:nvPr/>
        </p:nvSpPr>
        <p:spPr>
          <a:xfrm>
            <a:off x="6389965" y="4130873"/>
            <a:ext cx="2681407" cy="311706"/>
          </a:xfrm>
          <a:prstGeom prst="rect">
            <a:avLst/>
          </a:prstGeom>
          <a:noFill/>
          <a:ln/>
        </p:spPr>
        <p:txBody>
          <a:bodyPr wrap="none" lIns="0" tIns="0" rIns="0" bIns="0" rtlCol="0" anchor="t"/>
          <a:lstStyle/>
          <a:p>
            <a:pPr algn="l" indent="0" marL="0">
              <a:lnSpc>
                <a:spcPts val="2450"/>
              </a:lnSpc>
              <a:buNone/>
            </a:pPr>
            <a:r>
              <a:rPr lang="en-US" sz="1950" b="1" dirty="0">
                <a:solidFill>
                  <a:srgbClr val="EEEFF5"/>
                </a:solidFill>
                <a:latin typeface="Barlow Bold" pitchFamily="34" charset="0"/>
                <a:ea typeface="Barlow Bold" pitchFamily="34" charset="-122"/>
                <a:cs typeface="Barlow Bold" pitchFamily="34" charset="-120"/>
              </a:rPr>
              <a:t>Regional Considerations</a:t>
            </a:r>
            <a:endParaRPr lang="en-US" sz="1950" dirty="0"/>
          </a:p>
        </p:txBody>
      </p:sp>
      <p:sp>
        <p:nvSpPr>
          <p:cNvPr id="12" name="Text 8"/>
          <p:cNvSpPr/>
          <p:nvPr/>
        </p:nvSpPr>
        <p:spPr>
          <a:xfrm>
            <a:off x="6389965" y="4556284"/>
            <a:ext cx="7292578" cy="909757"/>
          </a:xfrm>
          <a:prstGeom prst="rect">
            <a:avLst/>
          </a:prstGeom>
          <a:noFill/>
          <a:ln/>
        </p:spPr>
        <p:txBody>
          <a:bodyPr wrap="square" lIns="0" tIns="0" rIns="0" bIns="0" rtlCol="0" anchor="t"/>
          <a:lstStyle/>
          <a:p>
            <a:pPr algn="l" indent="0" marL="0">
              <a:lnSpc>
                <a:spcPts val="2350"/>
              </a:lnSpc>
              <a:buNone/>
            </a:pPr>
            <a:r>
              <a:rPr lang="en-US" sz="1450" dirty="0">
                <a:solidFill>
                  <a:srgbClr val="EEEFF5"/>
                </a:solidFill>
                <a:latin typeface="Montserrat" pitchFamily="34" charset="0"/>
                <a:ea typeface="Montserrat" pitchFamily="34" charset="-122"/>
                <a:cs typeface="Montserrat" pitchFamily="34" charset="-120"/>
              </a:rPr>
              <a:t>Funding is concentrated in North America and Europe, requiring attention towards diversifying investment strategies and exploring opportunities in underfunded regions like Africa.</a:t>
            </a:r>
            <a:endParaRPr lang="en-US" sz="1450" dirty="0"/>
          </a:p>
        </p:txBody>
      </p:sp>
      <p:sp>
        <p:nvSpPr>
          <p:cNvPr id="13" name="Shape 9"/>
          <p:cNvSpPr/>
          <p:nvPr/>
        </p:nvSpPr>
        <p:spPr>
          <a:xfrm>
            <a:off x="6247805" y="5821442"/>
            <a:ext cx="7576899" cy="11430"/>
          </a:xfrm>
          <a:prstGeom prst="roundRect">
            <a:avLst>
              <a:gd name="adj" fmla="val 1492752"/>
            </a:avLst>
          </a:prstGeom>
          <a:solidFill>
            <a:srgbClr val="60646A"/>
          </a:solidFill>
          <a:ln/>
        </p:spPr>
      </p:sp>
      <p:pic>
        <p:nvPicPr>
          <p:cNvPr id="14" name="Image 2" descr="preencoded.png">    </p:cNvPr>
          <p:cNvPicPr>
            <a:picLocks noChangeAspect="1"/>
          </p:cNvPicPr>
          <p:nvPr/>
        </p:nvPicPr>
        <p:blipFill>
          <a:blip r:embed="rId3"/>
          <a:stretch>
            <a:fillRect/>
          </a:stretch>
        </p:blipFill>
        <p:spPr>
          <a:xfrm>
            <a:off x="791051" y="5854660"/>
            <a:ext cx="6491288" cy="2017514"/>
          </a:xfrm>
          <a:prstGeom prst="rect">
            <a:avLst/>
          </a:prstGeom>
        </p:spPr>
      </p:pic>
      <p:sp>
        <p:nvSpPr>
          <p:cNvPr id="15" name="Text 10"/>
          <p:cNvSpPr/>
          <p:nvPr/>
        </p:nvSpPr>
        <p:spPr>
          <a:xfrm>
            <a:off x="3972639" y="6673810"/>
            <a:ext cx="127992" cy="379095"/>
          </a:xfrm>
          <a:prstGeom prst="rect">
            <a:avLst/>
          </a:prstGeom>
          <a:noFill/>
          <a:ln/>
        </p:spPr>
        <p:txBody>
          <a:bodyPr wrap="none" lIns="0" tIns="0" rIns="0" bIns="0" rtlCol="0" anchor="t"/>
          <a:lstStyle/>
          <a:p>
            <a:pPr algn="ctr" indent="0" marL="0">
              <a:lnSpc>
                <a:spcPts val="2950"/>
              </a:lnSpc>
              <a:buNone/>
            </a:pPr>
            <a:r>
              <a:rPr lang="en-US" sz="1850" b="1" dirty="0">
                <a:solidFill>
                  <a:srgbClr val="EEEFF5"/>
                </a:solidFill>
                <a:latin typeface="Barlow Bold" pitchFamily="34" charset="0"/>
                <a:ea typeface="Barlow Bold" pitchFamily="34" charset="-122"/>
                <a:cs typeface="Barlow Bold" pitchFamily="34" charset="-120"/>
              </a:rPr>
              <a:t>3</a:t>
            </a:r>
            <a:endParaRPr lang="en-US" sz="1850" dirty="0"/>
          </a:p>
        </p:txBody>
      </p:sp>
      <p:sp>
        <p:nvSpPr>
          <p:cNvPr id="16" name="Text 11"/>
          <p:cNvSpPr/>
          <p:nvPr/>
        </p:nvSpPr>
        <p:spPr>
          <a:xfrm>
            <a:off x="7471886" y="6044208"/>
            <a:ext cx="2896314" cy="311706"/>
          </a:xfrm>
          <a:prstGeom prst="rect">
            <a:avLst/>
          </a:prstGeom>
          <a:noFill/>
          <a:ln/>
        </p:spPr>
        <p:txBody>
          <a:bodyPr wrap="none" lIns="0" tIns="0" rIns="0" bIns="0" rtlCol="0" anchor="t"/>
          <a:lstStyle/>
          <a:p>
            <a:pPr algn="l" indent="0" marL="0">
              <a:lnSpc>
                <a:spcPts val="2450"/>
              </a:lnSpc>
              <a:buNone/>
            </a:pPr>
            <a:r>
              <a:rPr lang="en-US" sz="1950" b="1" dirty="0">
                <a:solidFill>
                  <a:srgbClr val="EEEFF5"/>
                </a:solidFill>
                <a:latin typeface="Barlow Bold" pitchFamily="34" charset="0"/>
                <a:ea typeface="Barlow Bold" pitchFamily="34" charset="-122"/>
                <a:cs typeface="Barlow Bold" pitchFamily="34" charset="-120"/>
              </a:rPr>
              <a:t>Funding Round Challenges</a:t>
            </a:r>
            <a:endParaRPr lang="en-US" sz="1950" dirty="0"/>
          </a:p>
        </p:txBody>
      </p:sp>
      <p:sp>
        <p:nvSpPr>
          <p:cNvPr id="17" name="Text 12"/>
          <p:cNvSpPr/>
          <p:nvPr/>
        </p:nvSpPr>
        <p:spPr>
          <a:xfrm>
            <a:off x="7471886" y="6469618"/>
            <a:ext cx="6210657" cy="1213009"/>
          </a:xfrm>
          <a:prstGeom prst="rect">
            <a:avLst/>
          </a:prstGeom>
          <a:noFill/>
          <a:ln/>
        </p:spPr>
        <p:txBody>
          <a:bodyPr wrap="square" lIns="0" tIns="0" rIns="0" bIns="0" rtlCol="0" anchor="t"/>
          <a:lstStyle/>
          <a:p>
            <a:pPr algn="l" indent="0" marL="0">
              <a:lnSpc>
                <a:spcPts val="2350"/>
              </a:lnSpc>
              <a:buNone/>
            </a:pPr>
            <a:r>
              <a:rPr lang="en-US" sz="1450" dirty="0">
                <a:solidFill>
                  <a:srgbClr val="EEEFF5"/>
                </a:solidFill>
                <a:latin typeface="Montserrat" pitchFamily="34" charset="0"/>
                <a:ea typeface="Montserrat" pitchFamily="34" charset="-122"/>
                <a:cs typeface="Montserrat" pitchFamily="34" charset="-120"/>
              </a:rPr>
              <a:t>Many early-stage startups struggle to secure funding beyond the Seed stage. Building strong traction, a compelling business model, and demonstrating a clear path to scalability are critical for securing later-stage investments.</a:t>
            </a:r>
            <a:endParaRPr lang="en-US" sz="1450" dirty="0"/>
          </a:p>
        </p:txBody>
      </p:sp>
      <p:sp>
        <p:nvSpPr>
          <p:cNvPr id="18" name="Text 13"/>
          <p:cNvSpPr/>
          <p:nvPr/>
        </p:nvSpPr>
        <p:spPr>
          <a:xfrm>
            <a:off x="758309" y="8085415"/>
            <a:ext cx="13113782" cy="303252"/>
          </a:xfrm>
          <a:prstGeom prst="rect">
            <a:avLst/>
          </a:prstGeom>
          <a:noFill/>
          <a:ln/>
        </p:spPr>
        <p:txBody>
          <a:bodyPr wrap="none" lIns="0" tIns="0" rIns="0" bIns="0" rtlCol="0" anchor="t"/>
          <a:lstStyle/>
          <a:p>
            <a:pPr indent="0" marL="0">
              <a:lnSpc>
                <a:spcPts val="2350"/>
              </a:lnSpc>
              <a:buNone/>
            </a:pPr>
            <a:endParaRPr lang="en-US" sz="1450" dirty="0"/>
          </a:p>
        </p:txBody>
      </p:sp>
      <p:sp>
        <p:nvSpPr>
          <p:cNvPr id="19" name="Text 14"/>
          <p:cNvSpPr/>
          <p:nvPr/>
        </p:nvSpPr>
        <p:spPr>
          <a:xfrm>
            <a:off x="758309" y="8672989"/>
            <a:ext cx="10813256" cy="623530"/>
          </a:xfrm>
          <a:prstGeom prst="rect">
            <a:avLst/>
          </a:prstGeom>
          <a:noFill/>
          <a:ln/>
        </p:spPr>
        <p:txBody>
          <a:bodyPr wrap="none" lIns="0" tIns="0" rIns="0" bIns="0" rtlCol="0" anchor="t"/>
          <a:lstStyle/>
          <a:p>
            <a:pPr indent="0" marL="0">
              <a:lnSpc>
                <a:spcPts val="4900"/>
              </a:lnSpc>
              <a:buNone/>
            </a:pPr>
            <a:r>
              <a:rPr lang="en-US" sz="3900" b="1" dirty="0">
                <a:solidFill>
                  <a:srgbClr val="9998FF"/>
                </a:solidFill>
                <a:latin typeface="Barlow Bold" pitchFamily="34" charset="0"/>
                <a:ea typeface="Barlow Bold" pitchFamily="34" charset="-122"/>
                <a:cs typeface="Barlow Bold" pitchFamily="34" charset="-120"/>
              </a:rPr>
              <a:t>                   Key Insights for FinTech Startup Funding</a:t>
            </a:r>
            <a:endParaRPr lang="en-US" sz="39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10972800"/>
          </a:xfrm>
          <a:prstGeom prst="rect">
            <a:avLst/>
          </a:prstGeom>
        </p:spPr>
      </p:pic>
      <p:sp>
        <p:nvSpPr>
          <p:cNvPr id="3" name="Text 0"/>
          <p:cNvSpPr/>
          <p:nvPr/>
        </p:nvSpPr>
        <p:spPr>
          <a:xfrm>
            <a:off x="6244709" y="521256"/>
            <a:ext cx="7627382" cy="1247061"/>
          </a:xfrm>
          <a:prstGeom prst="rect">
            <a:avLst/>
          </a:prstGeom>
          <a:noFill/>
          <a:ln/>
        </p:spPr>
        <p:txBody>
          <a:bodyPr wrap="square" lIns="0" tIns="0" rIns="0" bIns="0" rtlCol="0" anchor="t"/>
          <a:lstStyle/>
          <a:p>
            <a:pPr indent="0" marL="0">
              <a:lnSpc>
                <a:spcPts val="4900"/>
              </a:lnSpc>
              <a:buNone/>
            </a:pPr>
            <a:r>
              <a:rPr lang="en-US" sz="3900" b="1" dirty="0">
                <a:solidFill>
                  <a:srgbClr val="9998FF"/>
                </a:solidFill>
                <a:latin typeface="Barlow Bold" pitchFamily="34" charset="0"/>
                <a:ea typeface="Barlow Bold" pitchFamily="34" charset="-122"/>
                <a:cs typeface="Barlow Bold" pitchFamily="34" charset="-120"/>
              </a:rPr>
              <a:t>Recommendations for Success in FinTech Funding</a:t>
            </a:r>
            <a:endParaRPr lang="en-US" sz="3900" dirty="0"/>
          </a:p>
        </p:txBody>
      </p:sp>
      <p:pic>
        <p:nvPicPr>
          <p:cNvPr id="4" name="Image 1" descr="preencoded.png">    </p:cNvPr>
          <p:cNvPicPr>
            <a:picLocks noChangeAspect="1"/>
          </p:cNvPicPr>
          <p:nvPr/>
        </p:nvPicPr>
        <p:blipFill>
          <a:blip r:embed="rId2"/>
          <a:stretch>
            <a:fillRect/>
          </a:stretch>
        </p:blipFill>
        <p:spPr>
          <a:xfrm>
            <a:off x="6244709" y="2052637"/>
            <a:ext cx="947857" cy="3685342"/>
          </a:xfrm>
          <a:prstGeom prst="rect">
            <a:avLst/>
          </a:prstGeom>
        </p:spPr>
      </p:pic>
      <p:sp>
        <p:nvSpPr>
          <p:cNvPr id="5" name="Text 1"/>
          <p:cNvSpPr/>
          <p:nvPr/>
        </p:nvSpPr>
        <p:spPr>
          <a:xfrm>
            <a:off x="7476887" y="2242185"/>
            <a:ext cx="2494359" cy="311706"/>
          </a:xfrm>
          <a:prstGeom prst="rect">
            <a:avLst/>
          </a:prstGeom>
          <a:noFill/>
          <a:ln/>
        </p:spPr>
        <p:txBody>
          <a:bodyPr wrap="none" lIns="0" tIns="0" rIns="0" bIns="0" rtlCol="0" anchor="t"/>
          <a:lstStyle/>
          <a:p>
            <a:pPr algn="l" indent="0" marL="0">
              <a:lnSpc>
                <a:spcPts val="2450"/>
              </a:lnSpc>
              <a:buNone/>
            </a:pPr>
            <a:r>
              <a:rPr lang="en-US" sz="1950" b="1" dirty="0">
                <a:solidFill>
                  <a:srgbClr val="EEEFF5"/>
                </a:solidFill>
                <a:latin typeface="Barlow Bold" pitchFamily="34" charset="0"/>
                <a:ea typeface="Barlow Bold" pitchFamily="34" charset="-122"/>
                <a:cs typeface="Barlow Bold" pitchFamily="34" charset="-120"/>
              </a:rPr>
              <a:t>Startup Focus</a:t>
            </a:r>
            <a:endParaRPr lang="en-US" sz="1950" dirty="0"/>
          </a:p>
        </p:txBody>
      </p:sp>
      <p:sp>
        <p:nvSpPr>
          <p:cNvPr id="6" name="Text 2"/>
          <p:cNvSpPr/>
          <p:nvPr/>
        </p:nvSpPr>
        <p:spPr>
          <a:xfrm>
            <a:off x="7476887" y="2667595"/>
            <a:ext cx="6395204" cy="1213009"/>
          </a:xfrm>
          <a:prstGeom prst="rect">
            <a:avLst/>
          </a:prstGeom>
          <a:noFill/>
          <a:ln/>
        </p:spPr>
        <p:txBody>
          <a:bodyPr wrap="square" lIns="0" tIns="0" rIns="0" bIns="0" rtlCol="0" anchor="t"/>
          <a:lstStyle/>
          <a:p>
            <a:pPr algn="l" indent="0" marL="0">
              <a:lnSpc>
                <a:spcPts val="2350"/>
              </a:lnSpc>
              <a:buNone/>
            </a:pPr>
            <a:r>
              <a:rPr lang="en-US" sz="1450" dirty="0">
                <a:solidFill>
                  <a:srgbClr val="EEEFF5"/>
                </a:solidFill>
                <a:latin typeface="Montserrat" pitchFamily="34" charset="0"/>
                <a:ea typeface="Montserrat" pitchFamily="34" charset="-122"/>
                <a:cs typeface="Montserrat" pitchFamily="34" charset="-120"/>
              </a:rPr>
              <a:t>Startups should prioritize high-investment markets like Technology and Healthcare, where innovation is readily rewarded with capital. Building early traction through pilot projects, partnerships, and customer acquisition is crucial for securing later funding rounds.</a:t>
            </a:r>
            <a:endParaRPr lang="en-US" sz="1450" dirty="0"/>
          </a:p>
        </p:txBody>
      </p:sp>
      <p:sp>
        <p:nvSpPr>
          <p:cNvPr id="7" name="Text 3"/>
          <p:cNvSpPr/>
          <p:nvPr/>
        </p:nvSpPr>
        <p:spPr>
          <a:xfrm>
            <a:off x="7476887" y="3994309"/>
            <a:ext cx="6395204" cy="303252"/>
          </a:xfrm>
          <a:prstGeom prst="rect">
            <a:avLst/>
          </a:prstGeom>
          <a:noFill/>
          <a:ln/>
        </p:spPr>
        <p:txBody>
          <a:bodyPr wrap="none" lIns="0" tIns="0" rIns="0" bIns="0" rtlCol="0" anchor="t"/>
          <a:lstStyle/>
          <a:p>
            <a:pPr algn="l" indent="0" marL="0">
              <a:lnSpc>
                <a:spcPts val="2350"/>
              </a:lnSpc>
              <a:buNone/>
            </a:pPr>
            <a:endParaRPr lang="en-US" sz="1450" dirty="0"/>
          </a:p>
        </p:txBody>
      </p:sp>
      <p:sp>
        <p:nvSpPr>
          <p:cNvPr id="8" name="Text 4"/>
          <p:cNvSpPr/>
          <p:nvPr/>
        </p:nvSpPr>
        <p:spPr>
          <a:xfrm>
            <a:off x="7476887" y="4411266"/>
            <a:ext cx="6395204" cy="303252"/>
          </a:xfrm>
          <a:prstGeom prst="rect">
            <a:avLst/>
          </a:prstGeom>
          <a:noFill/>
          <a:ln/>
        </p:spPr>
        <p:txBody>
          <a:bodyPr wrap="none" lIns="0" tIns="0" rIns="0" bIns="0" rtlCol="0" anchor="t"/>
          <a:lstStyle/>
          <a:p>
            <a:pPr algn="l" indent="0" marL="0">
              <a:lnSpc>
                <a:spcPts val="2350"/>
              </a:lnSpc>
              <a:buNone/>
            </a:pPr>
            <a:endParaRPr lang="en-US" sz="1450" dirty="0"/>
          </a:p>
        </p:txBody>
      </p:sp>
      <p:sp>
        <p:nvSpPr>
          <p:cNvPr id="9" name="Text 5"/>
          <p:cNvSpPr/>
          <p:nvPr/>
        </p:nvSpPr>
        <p:spPr>
          <a:xfrm>
            <a:off x="7476887" y="4828223"/>
            <a:ext cx="6395204" cy="303252"/>
          </a:xfrm>
          <a:prstGeom prst="rect">
            <a:avLst/>
          </a:prstGeom>
          <a:noFill/>
          <a:ln/>
        </p:spPr>
        <p:txBody>
          <a:bodyPr wrap="none" lIns="0" tIns="0" rIns="0" bIns="0" rtlCol="0" anchor="t"/>
          <a:lstStyle/>
          <a:p>
            <a:pPr algn="l" indent="0" marL="0">
              <a:lnSpc>
                <a:spcPts val="2350"/>
              </a:lnSpc>
              <a:buNone/>
            </a:pPr>
            <a:endParaRPr lang="en-US" sz="1450" dirty="0"/>
          </a:p>
        </p:txBody>
      </p:sp>
      <p:sp>
        <p:nvSpPr>
          <p:cNvPr id="10" name="Text 6"/>
          <p:cNvSpPr/>
          <p:nvPr/>
        </p:nvSpPr>
        <p:spPr>
          <a:xfrm>
            <a:off x="7476887" y="5245179"/>
            <a:ext cx="6395204" cy="303252"/>
          </a:xfrm>
          <a:prstGeom prst="rect">
            <a:avLst/>
          </a:prstGeom>
          <a:noFill/>
          <a:ln/>
        </p:spPr>
        <p:txBody>
          <a:bodyPr wrap="none" lIns="0" tIns="0" rIns="0" bIns="0" rtlCol="0" anchor="t"/>
          <a:lstStyle/>
          <a:p>
            <a:pPr algn="l" indent="0" marL="0">
              <a:lnSpc>
                <a:spcPts val="2350"/>
              </a:lnSpc>
              <a:buNone/>
            </a:pPr>
            <a:endParaRPr lang="en-US" sz="1450" dirty="0"/>
          </a:p>
        </p:txBody>
      </p:sp>
      <p:pic>
        <p:nvPicPr>
          <p:cNvPr id="11" name="Image 2" descr="preencoded.png">    </p:cNvPr>
          <p:cNvPicPr>
            <a:picLocks noChangeAspect="1"/>
          </p:cNvPicPr>
          <p:nvPr/>
        </p:nvPicPr>
        <p:blipFill>
          <a:blip r:embed="rId3"/>
          <a:stretch>
            <a:fillRect/>
          </a:stretch>
        </p:blipFill>
        <p:spPr>
          <a:xfrm>
            <a:off x="6244709" y="5737979"/>
            <a:ext cx="947857" cy="4102298"/>
          </a:xfrm>
          <a:prstGeom prst="rect">
            <a:avLst/>
          </a:prstGeom>
        </p:spPr>
      </p:pic>
      <p:sp>
        <p:nvSpPr>
          <p:cNvPr id="12" name="Text 7"/>
          <p:cNvSpPr/>
          <p:nvPr/>
        </p:nvSpPr>
        <p:spPr>
          <a:xfrm>
            <a:off x="7476887" y="5927527"/>
            <a:ext cx="2568297" cy="311706"/>
          </a:xfrm>
          <a:prstGeom prst="rect">
            <a:avLst/>
          </a:prstGeom>
          <a:noFill/>
          <a:ln/>
        </p:spPr>
        <p:txBody>
          <a:bodyPr wrap="none" lIns="0" tIns="0" rIns="0" bIns="0" rtlCol="0" anchor="t"/>
          <a:lstStyle/>
          <a:p>
            <a:pPr algn="l" indent="0" marL="0">
              <a:lnSpc>
                <a:spcPts val="2450"/>
              </a:lnSpc>
              <a:buNone/>
            </a:pPr>
            <a:r>
              <a:rPr lang="en-US" sz="1950" b="1" dirty="0">
                <a:solidFill>
                  <a:srgbClr val="EEEFF5"/>
                </a:solidFill>
                <a:latin typeface="Barlow Bold" pitchFamily="34" charset="0"/>
                <a:ea typeface="Barlow Bold" pitchFamily="34" charset="-122"/>
                <a:cs typeface="Barlow Bold" pitchFamily="34" charset="-120"/>
              </a:rPr>
              <a:t>Investor Diversification</a:t>
            </a:r>
            <a:endParaRPr lang="en-US" sz="1950" dirty="0"/>
          </a:p>
        </p:txBody>
      </p:sp>
      <p:sp>
        <p:nvSpPr>
          <p:cNvPr id="13" name="Text 8"/>
          <p:cNvSpPr/>
          <p:nvPr/>
        </p:nvSpPr>
        <p:spPr>
          <a:xfrm>
            <a:off x="7476887" y="6352937"/>
            <a:ext cx="6395204" cy="1213009"/>
          </a:xfrm>
          <a:prstGeom prst="rect">
            <a:avLst/>
          </a:prstGeom>
          <a:noFill/>
          <a:ln/>
        </p:spPr>
        <p:txBody>
          <a:bodyPr wrap="square" lIns="0" tIns="0" rIns="0" bIns="0" rtlCol="0" anchor="t"/>
          <a:lstStyle/>
          <a:p>
            <a:pPr algn="l" indent="0" marL="0">
              <a:lnSpc>
                <a:spcPts val="2350"/>
              </a:lnSpc>
              <a:buNone/>
            </a:pPr>
            <a:r>
              <a:rPr lang="en-US" sz="1450" dirty="0">
                <a:solidFill>
                  <a:srgbClr val="EEEFF5"/>
                </a:solidFill>
                <a:latin typeface="Montserrat" pitchFamily="34" charset="0"/>
                <a:ea typeface="Montserrat" pitchFamily="34" charset="-122"/>
                <a:cs typeface="Montserrat" pitchFamily="34" charset="-120"/>
              </a:rPr>
              <a:t>Investors should diversify portfolios to include emerging markets and sectors that offer high growth potential. Targeting sectors like AI, ClimateTech, and EdTech can provide long-term returns and contribute to positive social impact.</a:t>
            </a:r>
            <a:endParaRPr lang="en-US" sz="1450" dirty="0"/>
          </a:p>
        </p:txBody>
      </p:sp>
      <p:sp>
        <p:nvSpPr>
          <p:cNvPr id="14" name="Text 9"/>
          <p:cNvSpPr/>
          <p:nvPr/>
        </p:nvSpPr>
        <p:spPr>
          <a:xfrm>
            <a:off x="7476887" y="7679650"/>
            <a:ext cx="6395204" cy="303252"/>
          </a:xfrm>
          <a:prstGeom prst="rect">
            <a:avLst/>
          </a:prstGeom>
          <a:noFill/>
          <a:ln/>
        </p:spPr>
        <p:txBody>
          <a:bodyPr wrap="none" lIns="0" tIns="0" rIns="0" bIns="0" rtlCol="0" anchor="t"/>
          <a:lstStyle/>
          <a:p>
            <a:pPr algn="l" indent="0" marL="0">
              <a:lnSpc>
                <a:spcPts val="2350"/>
              </a:lnSpc>
              <a:buNone/>
            </a:pPr>
            <a:endParaRPr lang="en-US" sz="1450" dirty="0"/>
          </a:p>
        </p:txBody>
      </p:sp>
      <p:sp>
        <p:nvSpPr>
          <p:cNvPr id="15" name="Text 10"/>
          <p:cNvSpPr/>
          <p:nvPr/>
        </p:nvSpPr>
        <p:spPr>
          <a:xfrm>
            <a:off x="7476887" y="8096607"/>
            <a:ext cx="6395204" cy="303252"/>
          </a:xfrm>
          <a:prstGeom prst="rect">
            <a:avLst/>
          </a:prstGeom>
          <a:noFill/>
          <a:ln/>
        </p:spPr>
        <p:txBody>
          <a:bodyPr wrap="none" lIns="0" tIns="0" rIns="0" bIns="0" rtlCol="0" anchor="t"/>
          <a:lstStyle/>
          <a:p>
            <a:pPr algn="l" indent="0" marL="0">
              <a:lnSpc>
                <a:spcPts val="2350"/>
              </a:lnSpc>
              <a:buNone/>
            </a:pPr>
            <a:endParaRPr lang="en-US" sz="1450" dirty="0"/>
          </a:p>
        </p:txBody>
      </p:sp>
      <p:sp>
        <p:nvSpPr>
          <p:cNvPr id="16" name="Text 11"/>
          <p:cNvSpPr/>
          <p:nvPr/>
        </p:nvSpPr>
        <p:spPr>
          <a:xfrm>
            <a:off x="7476887" y="8513564"/>
            <a:ext cx="6395204" cy="303252"/>
          </a:xfrm>
          <a:prstGeom prst="rect">
            <a:avLst/>
          </a:prstGeom>
          <a:noFill/>
          <a:ln/>
        </p:spPr>
        <p:txBody>
          <a:bodyPr wrap="none" lIns="0" tIns="0" rIns="0" bIns="0" rtlCol="0" anchor="t"/>
          <a:lstStyle/>
          <a:p>
            <a:pPr algn="l" indent="0" marL="0">
              <a:lnSpc>
                <a:spcPts val="2350"/>
              </a:lnSpc>
              <a:buNone/>
            </a:pPr>
            <a:endParaRPr lang="en-US" sz="1450" dirty="0"/>
          </a:p>
        </p:txBody>
      </p:sp>
      <p:sp>
        <p:nvSpPr>
          <p:cNvPr id="17" name="Text 12"/>
          <p:cNvSpPr/>
          <p:nvPr/>
        </p:nvSpPr>
        <p:spPr>
          <a:xfrm>
            <a:off x="7476887" y="8930521"/>
            <a:ext cx="6395204" cy="303252"/>
          </a:xfrm>
          <a:prstGeom prst="rect">
            <a:avLst/>
          </a:prstGeom>
          <a:noFill/>
          <a:ln/>
        </p:spPr>
        <p:txBody>
          <a:bodyPr wrap="none" lIns="0" tIns="0" rIns="0" bIns="0" rtlCol="0" anchor="t"/>
          <a:lstStyle/>
          <a:p>
            <a:pPr algn="l" indent="0" marL="0">
              <a:lnSpc>
                <a:spcPts val="2350"/>
              </a:lnSpc>
              <a:buNone/>
            </a:pPr>
            <a:endParaRPr lang="en-US" sz="1450" dirty="0"/>
          </a:p>
        </p:txBody>
      </p:sp>
      <p:sp>
        <p:nvSpPr>
          <p:cNvPr id="18" name="Text 13"/>
          <p:cNvSpPr/>
          <p:nvPr/>
        </p:nvSpPr>
        <p:spPr>
          <a:xfrm>
            <a:off x="7476887" y="9347478"/>
            <a:ext cx="6395204" cy="303252"/>
          </a:xfrm>
          <a:prstGeom prst="rect">
            <a:avLst/>
          </a:prstGeom>
          <a:noFill/>
          <a:ln/>
        </p:spPr>
        <p:txBody>
          <a:bodyPr wrap="none" lIns="0" tIns="0" rIns="0" bIns="0" rtlCol="0" anchor="t"/>
          <a:lstStyle/>
          <a:p>
            <a:pPr algn="l" indent="0" marL="0">
              <a:lnSpc>
                <a:spcPts val="2350"/>
              </a:lnSpc>
              <a:buNone/>
            </a:pPr>
            <a:endParaRPr lang="en-US" sz="14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369701"/>
          </a:xfrm>
          <a:prstGeom prst="rect">
            <a:avLst/>
          </a:prstGeom>
        </p:spPr>
      </p:pic>
      <p:sp>
        <p:nvSpPr>
          <p:cNvPr id="3" name="Text 0"/>
          <p:cNvSpPr/>
          <p:nvPr/>
        </p:nvSpPr>
        <p:spPr>
          <a:xfrm>
            <a:off x="758309" y="3061573"/>
            <a:ext cx="13113782" cy="303252"/>
          </a:xfrm>
          <a:prstGeom prst="rect">
            <a:avLst/>
          </a:prstGeom>
          <a:noFill/>
          <a:ln/>
        </p:spPr>
        <p:txBody>
          <a:bodyPr wrap="none" lIns="0" tIns="0" rIns="0" bIns="0" rtlCol="0" anchor="t"/>
          <a:lstStyle/>
          <a:p>
            <a:pPr indent="0" marL="0">
              <a:lnSpc>
                <a:spcPts val="2350"/>
              </a:lnSpc>
              <a:buNone/>
            </a:pPr>
            <a:endParaRPr lang="en-US" sz="1450" dirty="0"/>
          </a:p>
        </p:txBody>
      </p:sp>
      <p:sp>
        <p:nvSpPr>
          <p:cNvPr id="4" name="Text 1"/>
          <p:cNvSpPr/>
          <p:nvPr/>
        </p:nvSpPr>
        <p:spPr>
          <a:xfrm>
            <a:off x="758309" y="3578066"/>
            <a:ext cx="13113782" cy="303252"/>
          </a:xfrm>
          <a:prstGeom prst="rect">
            <a:avLst/>
          </a:prstGeom>
          <a:noFill/>
          <a:ln/>
        </p:spPr>
        <p:txBody>
          <a:bodyPr wrap="none" lIns="0" tIns="0" rIns="0" bIns="0" rtlCol="0" anchor="t"/>
          <a:lstStyle/>
          <a:p>
            <a:pPr indent="0" marL="0">
              <a:lnSpc>
                <a:spcPts val="2350"/>
              </a:lnSpc>
              <a:buNone/>
            </a:pPr>
            <a:endParaRPr lang="en-US" sz="1450" dirty="0"/>
          </a:p>
        </p:txBody>
      </p:sp>
      <p:sp>
        <p:nvSpPr>
          <p:cNvPr id="5" name="Text 2"/>
          <p:cNvSpPr/>
          <p:nvPr/>
        </p:nvSpPr>
        <p:spPr>
          <a:xfrm>
            <a:off x="758309" y="4165640"/>
            <a:ext cx="12178546" cy="623530"/>
          </a:xfrm>
          <a:prstGeom prst="rect">
            <a:avLst/>
          </a:prstGeom>
          <a:noFill/>
          <a:ln/>
        </p:spPr>
        <p:txBody>
          <a:bodyPr wrap="none" lIns="0" tIns="0" rIns="0" bIns="0" rtlCol="0" anchor="t"/>
          <a:lstStyle/>
          <a:p>
            <a:pPr indent="0" marL="0">
              <a:lnSpc>
                <a:spcPts val="4900"/>
              </a:lnSpc>
              <a:buNone/>
            </a:pPr>
            <a:r>
              <a:rPr lang="en-US" sz="3900" b="1" dirty="0">
                <a:solidFill>
                  <a:srgbClr val="9998FF"/>
                </a:solidFill>
                <a:latin typeface="Barlow Bold" pitchFamily="34" charset="0"/>
                <a:ea typeface="Barlow Bold" pitchFamily="34" charset="-122"/>
                <a:cs typeface="Barlow Bold" pitchFamily="34" charset="-120"/>
              </a:rPr>
              <a:t>Conclusion: Navigating the FinTech Funding Landscape</a:t>
            </a:r>
            <a:endParaRPr lang="en-US" sz="3900" dirty="0"/>
          </a:p>
        </p:txBody>
      </p:sp>
      <p:sp>
        <p:nvSpPr>
          <p:cNvPr id="6" name="Text 3"/>
          <p:cNvSpPr/>
          <p:nvPr/>
        </p:nvSpPr>
        <p:spPr>
          <a:xfrm>
            <a:off x="758309" y="5073491"/>
            <a:ext cx="13113782" cy="303252"/>
          </a:xfrm>
          <a:prstGeom prst="rect">
            <a:avLst/>
          </a:prstGeom>
          <a:noFill/>
          <a:ln/>
        </p:spPr>
        <p:txBody>
          <a:bodyPr wrap="none" lIns="0" tIns="0" rIns="0" bIns="0" rtlCol="0" anchor="t"/>
          <a:lstStyle/>
          <a:p>
            <a:pPr indent="0" marL="0">
              <a:lnSpc>
                <a:spcPts val="2350"/>
              </a:lnSpc>
              <a:buNone/>
            </a:pPr>
            <a:endParaRPr lang="en-US" sz="1450" dirty="0"/>
          </a:p>
        </p:txBody>
      </p:sp>
      <p:sp>
        <p:nvSpPr>
          <p:cNvPr id="7" name="Text 4"/>
          <p:cNvSpPr/>
          <p:nvPr/>
        </p:nvSpPr>
        <p:spPr>
          <a:xfrm>
            <a:off x="758309" y="5684758"/>
            <a:ext cx="4181713" cy="625554"/>
          </a:xfrm>
          <a:prstGeom prst="rect">
            <a:avLst/>
          </a:prstGeom>
          <a:noFill/>
          <a:ln/>
        </p:spPr>
        <p:txBody>
          <a:bodyPr wrap="none" lIns="0" tIns="0" rIns="0" bIns="0" rtlCol="0" anchor="t"/>
          <a:lstStyle/>
          <a:p>
            <a:pPr algn="ctr" indent="0" marL="0">
              <a:lnSpc>
                <a:spcPts val="4900"/>
              </a:lnSpc>
              <a:buNone/>
            </a:pPr>
            <a:r>
              <a:rPr lang="en-US" sz="4900" b="1" dirty="0">
                <a:solidFill>
                  <a:srgbClr val="EEEFF5"/>
                </a:solidFill>
                <a:latin typeface="Barlow Bold" pitchFamily="34" charset="0"/>
                <a:ea typeface="Barlow Bold" pitchFamily="34" charset="-122"/>
                <a:cs typeface="Barlow Bold" pitchFamily="34" charset="-120"/>
              </a:rPr>
              <a:t>1</a:t>
            </a:r>
            <a:endParaRPr lang="en-US" sz="4900" dirty="0"/>
          </a:p>
        </p:txBody>
      </p:sp>
      <p:sp>
        <p:nvSpPr>
          <p:cNvPr id="8" name="Text 5"/>
          <p:cNvSpPr/>
          <p:nvPr/>
        </p:nvSpPr>
        <p:spPr>
          <a:xfrm>
            <a:off x="1601986" y="6547247"/>
            <a:ext cx="2494359" cy="311706"/>
          </a:xfrm>
          <a:prstGeom prst="rect">
            <a:avLst/>
          </a:prstGeom>
          <a:noFill/>
          <a:ln/>
        </p:spPr>
        <p:txBody>
          <a:bodyPr wrap="none" lIns="0" tIns="0" rIns="0" bIns="0" rtlCol="0" anchor="t"/>
          <a:lstStyle/>
          <a:p>
            <a:pPr algn="ctr" indent="0" marL="0">
              <a:lnSpc>
                <a:spcPts val="2450"/>
              </a:lnSpc>
              <a:buNone/>
            </a:pPr>
            <a:r>
              <a:rPr lang="en-US" sz="1950" b="1" dirty="0">
                <a:solidFill>
                  <a:srgbClr val="EEEFF5"/>
                </a:solidFill>
                <a:latin typeface="Barlow Bold" pitchFamily="34" charset="0"/>
                <a:ea typeface="Barlow Bold" pitchFamily="34" charset="-122"/>
                <a:cs typeface="Barlow Bold" pitchFamily="34" charset="-120"/>
              </a:rPr>
              <a:t>Market Dynamics</a:t>
            </a:r>
            <a:endParaRPr lang="en-US" sz="1950" dirty="0"/>
          </a:p>
        </p:txBody>
      </p:sp>
      <p:sp>
        <p:nvSpPr>
          <p:cNvPr id="9" name="Text 6"/>
          <p:cNvSpPr/>
          <p:nvPr/>
        </p:nvSpPr>
        <p:spPr>
          <a:xfrm>
            <a:off x="758309" y="6972657"/>
            <a:ext cx="4181713" cy="2122765"/>
          </a:xfrm>
          <a:prstGeom prst="rect">
            <a:avLst/>
          </a:prstGeom>
          <a:noFill/>
          <a:ln/>
        </p:spPr>
        <p:txBody>
          <a:bodyPr wrap="square" lIns="0" tIns="0" rIns="0" bIns="0" rtlCol="0" anchor="t"/>
          <a:lstStyle/>
          <a:p>
            <a:pPr algn="ctr" indent="0" marL="0">
              <a:lnSpc>
                <a:spcPts val="2350"/>
              </a:lnSpc>
              <a:buNone/>
            </a:pPr>
            <a:r>
              <a:rPr lang="en-US" sz="1450" dirty="0">
                <a:solidFill>
                  <a:srgbClr val="EEEFF5"/>
                </a:solidFill>
                <a:latin typeface="Montserrat" pitchFamily="34" charset="0"/>
                <a:ea typeface="Montserrat" pitchFamily="34" charset="-122"/>
                <a:cs typeface="Montserrat" pitchFamily="34" charset="-120"/>
              </a:rPr>
              <a:t>Funding trends are influenced by a confluence of factors, including market dynamics, regional variations, and prevailing economic conditions. Understanding these factors is essential for navigating the complex world of startup funding.</a:t>
            </a:r>
            <a:endParaRPr lang="en-US" sz="1450" dirty="0"/>
          </a:p>
        </p:txBody>
      </p:sp>
      <p:sp>
        <p:nvSpPr>
          <p:cNvPr id="10" name="Text 7"/>
          <p:cNvSpPr/>
          <p:nvPr/>
        </p:nvSpPr>
        <p:spPr>
          <a:xfrm>
            <a:off x="5224343" y="5684758"/>
            <a:ext cx="4181713" cy="625554"/>
          </a:xfrm>
          <a:prstGeom prst="rect">
            <a:avLst/>
          </a:prstGeom>
          <a:noFill/>
          <a:ln/>
        </p:spPr>
        <p:txBody>
          <a:bodyPr wrap="none" lIns="0" tIns="0" rIns="0" bIns="0" rtlCol="0" anchor="t"/>
          <a:lstStyle/>
          <a:p>
            <a:pPr algn="ctr" indent="0" marL="0">
              <a:lnSpc>
                <a:spcPts val="4900"/>
              </a:lnSpc>
              <a:buNone/>
            </a:pPr>
            <a:r>
              <a:rPr lang="en-US" sz="4900" b="1" dirty="0">
                <a:solidFill>
                  <a:srgbClr val="EEEFF5"/>
                </a:solidFill>
                <a:latin typeface="Barlow Bold" pitchFamily="34" charset="0"/>
                <a:ea typeface="Barlow Bold" pitchFamily="34" charset="-122"/>
                <a:cs typeface="Barlow Bold" pitchFamily="34" charset="-120"/>
              </a:rPr>
              <a:t>2</a:t>
            </a:r>
            <a:endParaRPr lang="en-US" sz="4900" dirty="0"/>
          </a:p>
        </p:txBody>
      </p:sp>
      <p:sp>
        <p:nvSpPr>
          <p:cNvPr id="11" name="Text 8"/>
          <p:cNvSpPr/>
          <p:nvPr/>
        </p:nvSpPr>
        <p:spPr>
          <a:xfrm>
            <a:off x="6053018" y="6547247"/>
            <a:ext cx="2524363" cy="311706"/>
          </a:xfrm>
          <a:prstGeom prst="rect">
            <a:avLst/>
          </a:prstGeom>
          <a:noFill/>
          <a:ln/>
        </p:spPr>
        <p:txBody>
          <a:bodyPr wrap="none" lIns="0" tIns="0" rIns="0" bIns="0" rtlCol="0" anchor="t"/>
          <a:lstStyle/>
          <a:p>
            <a:pPr algn="ctr" indent="0" marL="0">
              <a:lnSpc>
                <a:spcPts val="2450"/>
              </a:lnSpc>
              <a:buNone/>
            </a:pPr>
            <a:r>
              <a:rPr lang="en-US" sz="1950" b="1" dirty="0">
                <a:solidFill>
                  <a:srgbClr val="EEEFF5"/>
                </a:solidFill>
                <a:latin typeface="Barlow Bold" pitchFamily="34" charset="0"/>
                <a:ea typeface="Barlow Bold" pitchFamily="34" charset="-122"/>
                <a:cs typeface="Barlow Bold" pitchFamily="34" charset="-120"/>
              </a:rPr>
              <a:t>Data-Driven Strategies</a:t>
            </a:r>
            <a:endParaRPr lang="en-US" sz="1950" dirty="0"/>
          </a:p>
        </p:txBody>
      </p:sp>
      <p:sp>
        <p:nvSpPr>
          <p:cNvPr id="12" name="Text 9"/>
          <p:cNvSpPr/>
          <p:nvPr/>
        </p:nvSpPr>
        <p:spPr>
          <a:xfrm>
            <a:off x="5224343" y="6972657"/>
            <a:ext cx="4181713" cy="1819513"/>
          </a:xfrm>
          <a:prstGeom prst="rect">
            <a:avLst/>
          </a:prstGeom>
          <a:noFill/>
          <a:ln/>
        </p:spPr>
        <p:txBody>
          <a:bodyPr wrap="square" lIns="0" tIns="0" rIns="0" bIns="0" rtlCol="0" anchor="t"/>
          <a:lstStyle/>
          <a:p>
            <a:pPr algn="ctr" indent="0" marL="0">
              <a:lnSpc>
                <a:spcPts val="2350"/>
              </a:lnSpc>
              <a:buNone/>
            </a:pPr>
            <a:r>
              <a:rPr lang="en-US" sz="1450" dirty="0">
                <a:solidFill>
                  <a:srgbClr val="EEEFF5"/>
                </a:solidFill>
                <a:latin typeface="Montserrat" pitchFamily="34" charset="0"/>
                <a:ea typeface="Montserrat" pitchFamily="34" charset="-122"/>
                <a:cs typeface="Montserrat" pitchFamily="34" charset="-120"/>
              </a:rPr>
              <a:t>Data-driven strategies are crucial for both startups and investors. By analyzing market trends, investor preferences, and competition, stakeholders can make informed decisions and optimize their funding strategies.</a:t>
            </a:r>
            <a:endParaRPr lang="en-US" sz="1450" dirty="0"/>
          </a:p>
        </p:txBody>
      </p:sp>
      <p:sp>
        <p:nvSpPr>
          <p:cNvPr id="13" name="Text 10"/>
          <p:cNvSpPr/>
          <p:nvPr/>
        </p:nvSpPr>
        <p:spPr>
          <a:xfrm>
            <a:off x="9690378" y="5684758"/>
            <a:ext cx="4181713" cy="625554"/>
          </a:xfrm>
          <a:prstGeom prst="rect">
            <a:avLst/>
          </a:prstGeom>
          <a:noFill/>
          <a:ln/>
        </p:spPr>
        <p:txBody>
          <a:bodyPr wrap="none" lIns="0" tIns="0" rIns="0" bIns="0" rtlCol="0" anchor="t"/>
          <a:lstStyle/>
          <a:p>
            <a:pPr algn="ctr" indent="0" marL="0">
              <a:lnSpc>
                <a:spcPts val="4900"/>
              </a:lnSpc>
              <a:buNone/>
            </a:pPr>
            <a:r>
              <a:rPr lang="en-US" sz="4900" b="1" dirty="0">
                <a:solidFill>
                  <a:srgbClr val="EEEFF5"/>
                </a:solidFill>
                <a:latin typeface="Barlow Bold" pitchFamily="34" charset="0"/>
                <a:ea typeface="Barlow Bold" pitchFamily="34" charset="-122"/>
                <a:cs typeface="Barlow Bold" pitchFamily="34" charset="-120"/>
              </a:rPr>
              <a:t>3</a:t>
            </a:r>
            <a:endParaRPr lang="en-US" sz="4900" dirty="0"/>
          </a:p>
        </p:txBody>
      </p:sp>
      <p:sp>
        <p:nvSpPr>
          <p:cNvPr id="14" name="Text 11"/>
          <p:cNvSpPr/>
          <p:nvPr/>
        </p:nvSpPr>
        <p:spPr>
          <a:xfrm>
            <a:off x="10210086" y="6547247"/>
            <a:ext cx="3142178" cy="311706"/>
          </a:xfrm>
          <a:prstGeom prst="rect">
            <a:avLst/>
          </a:prstGeom>
          <a:noFill/>
          <a:ln/>
        </p:spPr>
        <p:txBody>
          <a:bodyPr wrap="none" lIns="0" tIns="0" rIns="0" bIns="0" rtlCol="0" anchor="t"/>
          <a:lstStyle/>
          <a:p>
            <a:pPr algn="ctr" indent="0" marL="0">
              <a:lnSpc>
                <a:spcPts val="2450"/>
              </a:lnSpc>
              <a:buNone/>
            </a:pPr>
            <a:r>
              <a:rPr lang="en-US" sz="1950" b="1" dirty="0">
                <a:solidFill>
                  <a:srgbClr val="EEEFF5"/>
                </a:solidFill>
                <a:latin typeface="Barlow Bold" pitchFamily="34" charset="0"/>
                <a:ea typeface="Barlow Bold" pitchFamily="34" charset="-122"/>
                <a:cs typeface="Barlow Bold" pitchFamily="34" charset="-120"/>
              </a:rPr>
              <a:t>Collaboration and Innovation</a:t>
            </a:r>
            <a:endParaRPr lang="en-US" sz="1950" dirty="0"/>
          </a:p>
        </p:txBody>
      </p:sp>
      <p:sp>
        <p:nvSpPr>
          <p:cNvPr id="15" name="Text 12"/>
          <p:cNvSpPr/>
          <p:nvPr/>
        </p:nvSpPr>
        <p:spPr>
          <a:xfrm>
            <a:off x="9690378" y="6972657"/>
            <a:ext cx="4181713" cy="1819513"/>
          </a:xfrm>
          <a:prstGeom prst="rect">
            <a:avLst/>
          </a:prstGeom>
          <a:noFill/>
          <a:ln/>
        </p:spPr>
        <p:txBody>
          <a:bodyPr wrap="square" lIns="0" tIns="0" rIns="0" bIns="0" rtlCol="0" anchor="t"/>
          <a:lstStyle/>
          <a:p>
            <a:pPr algn="ctr" indent="0" marL="0">
              <a:lnSpc>
                <a:spcPts val="2350"/>
              </a:lnSpc>
              <a:buNone/>
            </a:pPr>
            <a:r>
              <a:rPr lang="en-US" sz="1450" dirty="0">
                <a:solidFill>
                  <a:srgbClr val="EEEFF5"/>
                </a:solidFill>
                <a:latin typeface="Montserrat" pitchFamily="34" charset="0"/>
                <a:ea typeface="Montserrat" pitchFamily="34" charset="-122"/>
                <a:cs typeface="Montserrat" pitchFamily="34" charset="-120"/>
              </a:rPr>
              <a:t>Collaboration between startups and investors is vital for unlocking growth. Startups benefit from access to capital and expertise, while investors gain exposure to promising ventures and the potential for high returns.</a:t>
            </a:r>
            <a:endParaRPr lang="en-US" sz="14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7</Slides>
  <Notes>7</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7</vt:i4>
      </vt:variant>
    </vt:vector>
  </HeadingPairs>
  <TitlesOfParts>
    <vt:vector size="10" baseType="lpstr">
      <vt:lpstr>Arial</vt:lpstr>
      <vt:lpstr>Calibri</vt:lpstr>
      <vt:lpstr>Office Theme</vt:lpstr>
      <vt:lpstr>Slide 1</vt:lpstr>
      <vt:lpstr>Slide 2</vt:lpstr>
      <vt:lpstr>Slide 3</vt:lpstr>
      <vt:lpstr>Slide 4</vt:lpstr>
      <vt:lpstr>Slide 5</vt:lpstr>
      <vt:lpstr>Slide 6</vt:lpstr>
      <vt:lpstr>Slide 7</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2024-12-01T11:59:34Z</dcterms:created>
  <dcterms:modified xsi:type="dcterms:W3CDTF">2024-12-01T11:59:34Z</dcterms:modified>
</cp:coreProperties>
</file>